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09" r:id="rId2"/>
    <p:sldId id="292" r:id="rId3"/>
    <p:sldId id="308" r:id="rId4"/>
    <p:sldId id="258" r:id="rId5"/>
    <p:sldId id="260" r:id="rId6"/>
    <p:sldId id="293" r:id="rId7"/>
    <p:sldId id="316" r:id="rId8"/>
    <p:sldId id="314" r:id="rId9"/>
    <p:sldId id="273" r:id="rId10"/>
    <p:sldId id="275" r:id="rId11"/>
    <p:sldId id="276" r:id="rId12"/>
    <p:sldId id="277" r:id="rId13"/>
    <p:sldId id="264"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5" r:id="rId27"/>
    <p:sldId id="298" r:id="rId28"/>
    <p:sldId id="301" r:id="rId29"/>
    <p:sldId id="317" r:id="rId30"/>
    <p:sldId id="318" r:id="rId31"/>
    <p:sldId id="319" r:id="rId32"/>
    <p:sldId id="320" r:id="rId33"/>
    <p:sldId id="321" r:id="rId34"/>
    <p:sldId id="322" r:id="rId35"/>
    <p:sldId id="323" r:id="rId36"/>
    <p:sldId id="324" r:id="rId37"/>
    <p:sldId id="302" r:id="rId38"/>
    <p:sldId id="305" r:id="rId39"/>
    <p:sldId id="306" r:id="rId40"/>
    <p:sldId id="307" r:id="rId41"/>
    <p:sldId id="311" r:id="rId42"/>
    <p:sldId id="315" r:id="rId43"/>
    <p:sldId id="31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329D5-A47D-804F-BA65-E0B8FEEE3DD7}" type="datetimeFigureOut">
              <a:rPr lang="en-US" smtClean="0"/>
              <a:t>4/17/2019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24BD3-D630-6146-BA7B-E2210F7EED98}" type="slidenum">
              <a:rPr lang="en-US" smtClean="0"/>
              <a:t>‹#›</a:t>
            </a:fld>
            <a:endParaRPr lang="en-US"/>
          </a:p>
        </p:txBody>
      </p:sp>
    </p:spTree>
    <p:extLst>
      <p:ext uri="{BB962C8B-B14F-4D97-AF65-F5344CB8AC3E}">
        <p14:creationId xmlns:p14="http://schemas.microsoft.com/office/powerpoint/2010/main" val="451464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24BD3-D630-6146-BA7B-E2210F7EED98}" type="slidenum">
              <a:rPr lang="en-US" smtClean="0"/>
              <a:t>1</a:t>
            </a:fld>
            <a:endParaRPr lang="en-US" dirty="0"/>
          </a:p>
        </p:txBody>
      </p:sp>
    </p:spTree>
    <p:extLst>
      <p:ext uri="{BB962C8B-B14F-4D97-AF65-F5344CB8AC3E}">
        <p14:creationId xmlns:p14="http://schemas.microsoft.com/office/powerpoint/2010/main" val="247330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8D7E177-EC98-4914-8730-9553263816CE}"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is okay to decline a request for a favor. Saying "no" does not mean you are bad, self-centered, or uncaring. Learn skills of assertiveness so that you can feel more confident and have effective ways of saying "no."</a:t>
            </a:r>
          </a:p>
        </p:txBody>
      </p:sp>
    </p:spTree>
    <p:extLst>
      <p:ext uri="{BB962C8B-B14F-4D97-AF65-F5344CB8AC3E}">
        <p14:creationId xmlns:p14="http://schemas.microsoft.com/office/powerpoint/2010/main" val="50041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8353C34-DE5C-4588-87F1-0FB29F8673FB}"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mtClean="0">
                <a:latin typeface="Arial" panose="020B0604020202020204" pitchFamily="34" charset="0"/>
              </a:rPr>
              <a:t>Exercise can build confidence, self-esteem, and self-image.</a:t>
            </a:r>
          </a:p>
          <a:p>
            <a:pPr lvl="1" eaLnBrk="1" hangingPunct="1"/>
            <a:r>
              <a:rPr lang="en-US" altLang="en-US" smtClean="0">
                <a:latin typeface="Arial" panose="020B0604020202020204" pitchFamily="34" charset="0"/>
              </a:rPr>
              <a:t>It is also a great way to take time for yourself, blow off steam, and release physical tension.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123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C2ED2C2-F380-411F-9205-22E26A67218F}" type="slidenum">
              <a:rPr lang="en-US" altLang="en-US">
                <a:latin typeface="Arial" panose="020B0604020202020204" pitchFamily="34" charset="0"/>
              </a:rPr>
              <a:pPr/>
              <a:t>7</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smtClean="0">
                <a:latin typeface="Arial" panose="020B0604020202020204" pitchFamily="34" charset="0"/>
              </a:rPr>
              <a:t>Our Perceptions = How Stressed We Feel</a:t>
            </a: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We often identify specific events, people, or situations that seem to make us feel stressed. It's as if these things automatically cause us feel stressed out. In reality, it's how we perceive an event, the meaning we give to it, that leads us to feel stressed or not stressed about it.</a:t>
            </a:r>
            <a:endParaRPr lang="en-US" altLang="en-US" b="1" i="1" smtClean="0">
              <a:latin typeface="Arial" panose="020B0604020202020204" pitchFamily="34" charset="0"/>
            </a:endParaRPr>
          </a:p>
          <a:p>
            <a:pPr eaLnBrk="1" hangingPunct="1">
              <a:lnSpc>
                <a:spcPct val="90000"/>
              </a:lnSpc>
            </a:pPr>
            <a:r>
              <a:rPr lang="en-US" altLang="en-US" b="1" i="1" smtClean="0">
                <a:latin typeface="Arial" panose="020B0604020202020204" pitchFamily="34" charset="0"/>
              </a:rPr>
              <a:t>The interesting thing about stress is that it begins with our own perceptions of things!</a:t>
            </a:r>
            <a:endParaRPr lang="en-US" altLang="en-US" smtClean="0">
              <a:latin typeface="Arial" panose="020B0604020202020204" pitchFamily="34" charset="0"/>
            </a:endParaRPr>
          </a:p>
          <a:p>
            <a:pPr eaLnBrk="1" hangingPunct="1">
              <a:lnSpc>
                <a:spcPct val="90000"/>
              </a:lnSpc>
            </a:pPr>
            <a:r>
              <a:rPr lang="en-US" altLang="en-US" smtClean="0">
                <a:latin typeface="Arial" panose="020B0604020202020204" pitchFamily="34" charset="0"/>
              </a:rPr>
              <a:t>Have you ever noticed that some people can feel quite stressed out about a particular event while others don't seem to be bothered by it at all? For instance, if three of your friends all get a poor grade on a test, you might notice some different reactions. One friend may seem mildly annoyed for an hour or so. Another friend doesn't seem to be bothered at all. The third friend, however, might become quite alarmed by this poor grade. She can't get it off her mind, she vows to study three times as hard next time, she can't concentrate on her other work, and she might even find it difficult to fall asleep that evening. She might become increasingly concerned about all the grades she'll make this semester, and wonder whether her GPA will suffer.</a:t>
            </a:r>
          </a:p>
          <a:p>
            <a:pPr eaLnBrk="1" hangingPunct="1">
              <a:lnSpc>
                <a:spcPct val="90000"/>
              </a:lnSpc>
            </a:pPr>
            <a:r>
              <a:rPr lang="en-US" altLang="en-US" smtClean="0">
                <a:latin typeface="Arial" panose="020B0604020202020204" pitchFamily="34" charset="0"/>
              </a:rPr>
              <a:t>In a case such as this, a poor grade on a test </a:t>
            </a:r>
            <a:r>
              <a:rPr lang="en-US" altLang="en-US" i="1" smtClean="0">
                <a:latin typeface="Arial" panose="020B0604020202020204" pitchFamily="34" charset="0"/>
              </a:rPr>
              <a:t>means</a:t>
            </a:r>
            <a:r>
              <a:rPr lang="en-US" altLang="en-US" smtClean="0">
                <a:latin typeface="Arial" panose="020B0604020202020204" pitchFamily="34" charset="0"/>
              </a:rPr>
              <a:t> something different for each of your friends. The same situation has happened to all three, but each person feels more or less stressed about it because of what it means to him or her. </a:t>
            </a:r>
          </a:p>
        </p:txBody>
      </p:sp>
    </p:spTree>
    <p:extLst>
      <p:ext uri="{BB962C8B-B14F-4D97-AF65-F5344CB8AC3E}">
        <p14:creationId xmlns:p14="http://schemas.microsoft.com/office/powerpoint/2010/main" val="398784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194C978-D158-459F-8D4E-0F75C42429D5}" type="slidenum">
              <a:rPr lang="en-US" altLang="en-US">
                <a:latin typeface="Arial" panose="020B0604020202020204" pitchFamily="34" charset="0"/>
              </a:rPr>
              <a:pPr/>
              <a:t>8</a:t>
            </a:fld>
            <a:endParaRPr lang="en-US" altLang="en-US">
              <a:latin typeface="Arial" panose="020B0604020202020204" pitchFamily="34" charset="0"/>
            </a:endParaRPr>
          </a:p>
        </p:txBody>
      </p:sp>
    </p:spTree>
    <p:extLst>
      <p:ext uri="{BB962C8B-B14F-4D97-AF65-F5344CB8AC3E}">
        <p14:creationId xmlns:p14="http://schemas.microsoft.com/office/powerpoint/2010/main" val="275838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2582242-6192-4EDD-9A20-0778CD4E5955}"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Speak to friends, family, a teacher, a minister, or a counselor. Sometimes we just need to "vent" or get something "off our chest." Expressing our feelings can be relieving, we can feel supported by others, and it can help us work out our problems.</a:t>
            </a:r>
          </a:p>
        </p:txBody>
      </p:sp>
    </p:spTree>
    <p:extLst>
      <p:ext uri="{BB962C8B-B14F-4D97-AF65-F5344CB8AC3E}">
        <p14:creationId xmlns:p14="http://schemas.microsoft.com/office/powerpoint/2010/main" val="2024825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7F493D-2424-4630-9348-BCC21FE92078}"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Talk to yourself positively. Remember, "I can handle it, " "this will be over soon," or "I have handled difficult things before, and I can do it again." Also, practice acceptance. We need to learn to accept things we cannot change without trying to exert more control over them.</a:t>
            </a:r>
          </a:p>
        </p:txBody>
      </p:sp>
    </p:spTree>
    <p:extLst>
      <p:ext uri="{BB962C8B-B14F-4D97-AF65-F5344CB8AC3E}">
        <p14:creationId xmlns:p14="http://schemas.microsoft.com/office/powerpoint/2010/main" val="194263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02CEC53-2832-4516-BF19-F5B2C4092CBC}"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Setting our expectations or goals high may seem like a useful way to push ourselves and get things done, but we may also set ourselves up for disappointment and continued stress. Find the courage to recognize your limits</a:t>
            </a:r>
          </a:p>
        </p:txBody>
      </p:sp>
    </p:spTree>
    <p:extLst>
      <p:ext uri="{BB962C8B-B14F-4D97-AF65-F5344CB8AC3E}">
        <p14:creationId xmlns:p14="http://schemas.microsoft.com/office/powerpoint/2010/main" val="32300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A1F8889-3006-4552-A859-F38D42CF8A03}"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Do this regularly until it becomes a productive habit. Take responsibility for your life. Be proactive. Problem solve and look for solutions rather than worry. </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06686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4BE218B-D5B5-4B98-B8D7-0E12C88AA931}"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You might purposely schedule time in your day planner just for yourself so that you can recharge for all the other things you need to do. Learn your "red flags" for stress, and be willing to take time to do something about it.</a:t>
            </a:r>
          </a:p>
        </p:txBody>
      </p:sp>
    </p:spTree>
    <p:extLst>
      <p:ext uri="{BB962C8B-B14F-4D97-AF65-F5344CB8AC3E}">
        <p14:creationId xmlns:p14="http://schemas.microsoft.com/office/powerpoint/2010/main" val="175298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936CF2-5182-452D-B2A7-891BB9D35502}" type="slidenum">
              <a:rPr lang="en-US" altLang="en-US">
                <a:latin typeface="Arial" panose="020B0604020202020204" pitchFamily="34" charset="0"/>
              </a:rPr>
              <a:pPr/>
              <a:t>34</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300" b="1" dirty="0" smtClean="0">
                <a:latin typeface="Arial" panose="020B0604020202020204" pitchFamily="34" charset="0"/>
              </a:rPr>
              <a:t>When we feel overwhelmed we tend to eat poorly, sleep less, stop exercising, and generally push ourselves harder. This can tax the immune system and cause us to become ill more easily. If we take good care of ourselves to begin with, we will be better prepared to manage stress and accomplish our tasks in the long run.</a:t>
            </a:r>
          </a:p>
        </p:txBody>
      </p:sp>
    </p:spTree>
    <p:extLst>
      <p:ext uri="{BB962C8B-B14F-4D97-AF65-F5344CB8AC3E}">
        <p14:creationId xmlns:p14="http://schemas.microsoft.com/office/powerpoint/2010/main" val="138472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93715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324554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650072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5124CD50-8640-4BA1-A2FB-425E0377EF5B}" type="slidenum">
              <a:rPr lang="en-US" altLang="en-US"/>
              <a:pPr/>
              <a:t>‹#›</a:t>
            </a:fld>
            <a:endParaRPr lang="en-US" altLang="en-US"/>
          </a:p>
        </p:txBody>
      </p:sp>
    </p:spTree>
    <p:extLst>
      <p:ext uri="{BB962C8B-B14F-4D97-AF65-F5344CB8AC3E}">
        <p14:creationId xmlns:p14="http://schemas.microsoft.com/office/powerpoint/2010/main" val="1722965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84A3A379-6E54-4E8F-9E24-EC1C4A3FBE9E}" type="slidenum">
              <a:rPr lang="en-US" altLang="en-US"/>
              <a:pPr/>
              <a:t>‹#›</a:t>
            </a:fld>
            <a:endParaRPr lang="en-US" altLang="en-US"/>
          </a:p>
        </p:txBody>
      </p:sp>
    </p:spTree>
    <p:extLst>
      <p:ext uri="{BB962C8B-B14F-4D97-AF65-F5344CB8AC3E}">
        <p14:creationId xmlns:p14="http://schemas.microsoft.com/office/powerpoint/2010/main" val="2282955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E46DAE64-0647-4C90-890D-9E9CF66174DC}" type="slidenum">
              <a:rPr lang="en-US" altLang="en-US"/>
              <a:pPr/>
              <a:t>‹#›</a:t>
            </a:fld>
            <a:endParaRPr lang="en-US" altLang="en-US"/>
          </a:p>
        </p:txBody>
      </p:sp>
    </p:spTree>
    <p:extLst>
      <p:ext uri="{BB962C8B-B14F-4D97-AF65-F5344CB8AC3E}">
        <p14:creationId xmlns:p14="http://schemas.microsoft.com/office/powerpoint/2010/main" val="13140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6A3620-5E4F-9E45-8855-243D226C661A}"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80078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6A3620-5E4F-9E45-8855-243D226C661A}"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405962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6A3620-5E4F-9E45-8855-243D226C661A}"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9909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6A3620-5E4F-9E45-8855-243D226C661A}"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5381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6A3620-5E4F-9E45-8855-243D226C661A}"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251462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A3620-5E4F-9E45-8855-243D226C661A}"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104397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A3620-5E4F-9E45-8855-243D226C661A}"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246842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A3620-5E4F-9E45-8855-243D226C661A}"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7C2DF-856E-424D-A83F-A6737384F987}" type="slidenum">
              <a:rPr lang="en-US" smtClean="0"/>
              <a:t>‹#›</a:t>
            </a:fld>
            <a:endParaRPr lang="en-US"/>
          </a:p>
        </p:txBody>
      </p:sp>
    </p:spTree>
    <p:extLst>
      <p:ext uri="{BB962C8B-B14F-4D97-AF65-F5344CB8AC3E}">
        <p14:creationId xmlns:p14="http://schemas.microsoft.com/office/powerpoint/2010/main" val="325983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A3620-5E4F-9E45-8855-243D226C661A}" type="datetimeFigureOut">
              <a:rPr lang="en-US" smtClean="0"/>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7C2DF-856E-424D-A83F-A6737384F987}" type="slidenum">
              <a:rPr lang="en-US" smtClean="0"/>
              <a:t>‹#›</a:t>
            </a:fld>
            <a:endParaRPr lang="en-US"/>
          </a:p>
        </p:txBody>
      </p:sp>
      <p:pic>
        <p:nvPicPr>
          <p:cNvPr id="7" name="Picture 6" descr="PowerpointBG1_newlogo.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05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lleydog.com/glossary/definition.php?term=Str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google.com/url?sa=i&amp;rct=j&amp;q=&amp;esrc=s&amp;source=images&amp;cd=&amp;cad=rja&amp;uact=8&amp;ved=0ahUKEwjRs9XAn9TSAhWFZCYKHRiNDjUQjRwIBw&amp;url=https://www.pinterest.com/takeegooutofit/cartoons-about-stress/&amp;psig=AFQjCNFB5IPZMRS3o0OOwd22U-mCoi5JkA&amp;ust=1489520735886362"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www.dartmouth.edu/~healthed/relax/downloads.html" TargetMode="External"/><Relationship Id="rId2" Type="http://schemas.openxmlformats.org/officeDocument/2006/relationships/hyperlink" Target="https://caps.byu.edu/relaxation-recordings" TargetMode="External"/><Relationship Id="rId1" Type="http://schemas.openxmlformats.org/officeDocument/2006/relationships/slideLayout" Target="../slideLayouts/slideLayout2.xml"/><Relationship Id="rId4" Type="http://schemas.openxmlformats.org/officeDocument/2006/relationships/hyperlink" Target="http://www.innerhealthstudio.com/progressive-muscle-relaxation-exercise.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ccounts.redbrickhealth.com/vault/rb5/consumer/oauth2/login?response_type=code&amp;client_id=eeidentity&amp;redirect_uri=https://api.redbricklabs.com/identity/consumer/sso/13/step&amp;scope=org:491396&amp;state=Mu2yHHkIDc4Tr7hGrdyrBEICgZExyK1UU6RRMhbO0bVgep2FEj3x7_XSYkY8_YNReIoPAFfW9NQoPzwcORBXpm_bkhXXs7hxRt8pCo7MwmnEMOULu3d6jyv3WYfrueJqg0l_14wgtWc_WVOunJW2sNwVSkecaX6TdySTeyKiZhCOdoz-pshjsRcSfFBOQFSlei8xSdDw2sIununnHqSQpPUFWJsz00ASYNwH8HXeB3VGkbwM_qj3jwFLUN7d4S69VDRtqSZDjPuuqSZM06xIF12SEBcPEDZn09GAQE_82CjPlx_f" TargetMode="External"/><Relationship Id="rId2" Type="http://schemas.openxmlformats.org/officeDocument/2006/relationships/hyperlink" Target="http://oneusgconnect.usg.edu/"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ved=0ahUKEwi6p8WL-tHWAhUL7yYKHWs6DJEQjRwIBw&amp;url=http://www.picquery.com/10-wellness-wheel_6MKnIbkIpH0f4liZogrWI|h|f0NJM6GXSYWrxDhZLiA/&amp;psig=AOvVaw1plLlzX5LUReJHQGkdencJ&amp;ust=15070341445896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544"/>
            <a:ext cx="8361218" cy="3743293"/>
          </a:xfrm>
        </p:spPr>
        <p:txBody>
          <a:bodyPr>
            <a:normAutofit fontScale="90000"/>
          </a:bodyPr>
          <a:lstStyle/>
          <a:p>
            <a:r>
              <a:rPr lang="en-US" sz="6000" b="1" dirty="0" smtClean="0"/>
              <a:t>Managing Stress Resources</a:t>
            </a:r>
            <a:r>
              <a:rPr lang="en-US" sz="7300" b="1" dirty="0" smtClean="0"/>
              <a:t/>
            </a:r>
            <a:br>
              <a:rPr lang="en-US" sz="7300" b="1" dirty="0" smtClean="0"/>
            </a:br>
            <a:r>
              <a:rPr lang="en-US" b="1" dirty="0" smtClean="0"/>
              <a:t/>
            </a:r>
            <a:br>
              <a:rPr lang="en-US" b="1" dirty="0" smtClean="0"/>
            </a:br>
            <a:r>
              <a:rPr lang="en-US" b="1" dirty="0" err="1" smtClean="0"/>
              <a:t>Dessi</a:t>
            </a:r>
            <a:r>
              <a:rPr lang="en-US" b="1" dirty="0" smtClean="0"/>
              <a:t> Beagle (Tzankova), Your Employee Wellness Coordinator </a:t>
            </a:r>
            <a:br>
              <a:rPr lang="en-US" b="1" dirty="0" smtClean="0"/>
            </a:br>
            <a:endParaRPr lang="en-US" b="1"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29" y="3800759"/>
            <a:ext cx="3552633" cy="2108119"/>
          </a:xfrm>
          <a:prstGeom prst="rect">
            <a:avLst/>
          </a:prstGeom>
        </p:spPr>
      </p:pic>
    </p:spTree>
    <p:extLst>
      <p:ext uri="{BB962C8B-B14F-4D97-AF65-F5344CB8AC3E}">
        <p14:creationId xmlns:p14="http://schemas.microsoft.com/office/powerpoint/2010/main" val="1596361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Stress Is Important</a:t>
            </a:r>
            <a:endParaRPr lang="en-US" dirty="0"/>
          </a:p>
        </p:txBody>
      </p:sp>
      <p:sp>
        <p:nvSpPr>
          <p:cNvPr id="3" name="Content Placeholder 2"/>
          <p:cNvSpPr>
            <a:spLocks noGrp="1"/>
          </p:cNvSpPr>
          <p:nvPr>
            <p:ph idx="1"/>
          </p:nvPr>
        </p:nvSpPr>
        <p:spPr/>
        <p:txBody>
          <a:bodyPr/>
          <a:lstStyle/>
          <a:p>
            <a:r>
              <a:rPr lang="en-US" dirty="0" smtClean="0"/>
              <a:t>The impact of stress on all of us (cont’d)</a:t>
            </a:r>
          </a:p>
          <a:p>
            <a:pPr lvl="1"/>
            <a:r>
              <a:rPr lang="en-US" dirty="0"/>
              <a:t>40% of stressed people overeat</a:t>
            </a:r>
          </a:p>
          <a:p>
            <a:pPr lvl="1"/>
            <a:r>
              <a:rPr lang="en-US" dirty="0"/>
              <a:t>31% of adults report skipping a meal due to stress (APA stats)</a:t>
            </a:r>
          </a:p>
          <a:p>
            <a:pPr lvl="1"/>
            <a:r>
              <a:rPr lang="en-US" dirty="0"/>
              <a:t>44% of stressed people lose sleep every </a:t>
            </a:r>
            <a:r>
              <a:rPr lang="en-US" dirty="0" smtClean="0"/>
              <a:t>night</a:t>
            </a:r>
          </a:p>
          <a:p>
            <a:pPr lvl="1"/>
            <a:r>
              <a:rPr lang="en-US" dirty="0"/>
              <a:t>Stress can cause us to lose patience with other, be short, or yell at others</a:t>
            </a:r>
          </a:p>
        </p:txBody>
      </p:sp>
      <p:sp>
        <p:nvSpPr>
          <p:cNvPr id="4" name="Slide Number Placeholder 3"/>
          <p:cNvSpPr>
            <a:spLocks noGrp="1"/>
          </p:cNvSpPr>
          <p:nvPr>
            <p:ph type="sldNum" sz="quarter" idx="12"/>
          </p:nvPr>
        </p:nvSpPr>
        <p:spPr/>
        <p:txBody>
          <a:bodyPr/>
          <a:lstStyle/>
          <a:p>
            <a:fld id="{4946E84E-688E-4552-BFC0-6A4F0CE171F1}" type="slidenum">
              <a:rPr lang="en-US" smtClean="0"/>
              <a:t>10</a:t>
            </a:fld>
            <a:endParaRPr lang="en-US" dirty="0"/>
          </a:p>
        </p:txBody>
      </p:sp>
    </p:spTree>
    <p:extLst>
      <p:ext uri="{BB962C8B-B14F-4D97-AF65-F5344CB8AC3E}">
        <p14:creationId xmlns:p14="http://schemas.microsoft.com/office/powerpoint/2010/main" val="176352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Stress Is Important</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dirty="0" smtClean="0"/>
              <a:t>Extreme </a:t>
            </a:r>
            <a:r>
              <a:rPr lang="en-US" dirty="0"/>
              <a:t>stress (divorce, job loss) can actually shrink the gray matter in the brain in areas tied to emotional and physiological </a:t>
            </a:r>
            <a:r>
              <a:rPr lang="en-US" dirty="0" smtClean="0"/>
              <a:t>functioning</a:t>
            </a:r>
          </a:p>
          <a:p>
            <a:pPr marL="457200" lvl="1" indent="0">
              <a:buNone/>
            </a:pPr>
            <a:endParaRPr lang="en-US" dirty="0"/>
          </a:p>
          <a:p>
            <a:pPr lvl="1">
              <a:buFont typeface="Arial" panose="020B0604020202020204" pitchFamily="34" charset="0"/>
              <a:buChar char="•"/>
            </a:pPr>
            <a:r>
              <a:rPr lang="en-US" dirty="0" smtClean="0"/>
              <a:t> Stress </a:t>
            </a:r>
            <a:r>
              <a:rPr lang="en-US" dirty="0"/>
              <a:t>related ailments cost the </a:t>
            </a:r>
            <a:r>
              <a:rPr lang="en-US" dirty="0" smtClean="0"/>
              <a:t>United States </a:t>
            </a:r>
            <a:r>
              <a:rPr lang="en-US" dirty="0"/>
              <a:t>$300 </a:t>
            </a:r>
            <a:r>
              <a:rPr lang="en-US" dirty="0" smtClean="0"/>
              <a:t>billion per </a:t>
            </a:r>
            <a:r>
              <a:rPr lang="en-US" dirty="0"/>
              <a:t>year in medical bills </a:t>
            </a:r>
            <a:r>
              <a:rPr lang="en-US" dirty="0" smtClean="0"/>
              <a:t>&amp; lost </a:t>
            </a:r>
            <a:r>
              <a:rPr lang="en-US" dirty="0"/>
              <a:t>productivity</a:t>
            </a:r>
          </a:p>
        </p:txBody>
      </p:sp>
      <p:sp>
        <p:nvSpPr>
          <p:cNvPr id="4" name="Slide Number Placeholder 3"/>
          <p:cNvSpPr>
            <a:spLocks noGrp="1"/>
          </p:cNvSpPr>
          <p:nvPr>
            <p:ph type="sldNum" sz="quarter" idx="12"/>
          </p:nvPr>
        </p:nvSpPr>
        <p:spPr/>
        <p:txBody>
          <a:bodyPr/>
          <a:lstStyle/>
          <a:p>
            <a:fld id="{4946E84E-688E-4552-BFC0-6A4F0CE171F1}" type="slidenum">
              <a:rPr lang="en-US" smtClean="0"/>
              <a:t>11</a:t>
            </a:fld>
            <a:endParaRPr lang="en-US" dirty="0"/>
          </a:p>
        </p:txBody>
      </p:sp>
    </p:spTree>
    <p:extLst>
      <p:ext uri="{BB962C8B-B14F-4D97-AF65-F5344CB8AC3E}">
        <p14:creationId xmlns:p14="http://schemas.microsoft.com/office/powerpoint/2010/main" val="302171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Stress?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psychological and physical response of the body that occurs whenever we must adapt to changing conditions, whether those conditions be real or perceived, positive or negative. </a:t>
            </a:r>
            <a:r>
              <a:rPr lang="en-US" sz="1700" dirty="0"/>
              <a:t>(AlleyDog Psychology Glossary Stress.  (n.d.).  Retrieved April 7, 2017 from the AlleyDog Wiki </a:t>
            </a:r>
            <a:r>
              <a:rPr lang="en-US" sz="1700" dirty="0" smtClean="0">
                <a:hlinkClick r:id="rId2"/>
              </a:rPr>
              <a:t>https</a:t>
            </a:r>
            <a:r>
              <a:rPr lang="en-US" sz="1700" dirty="0">
                <a:hlinkClick r:id="rId2"/>
              </a:rPr>
              <a:t>://</a:t>
            </a:r>
            <a:r>
              <a:rPr lang="en-US" sz="1700" dirty="0" smtClean="0">
                <a:hlinkClick r:id="rId2"/>
              </a:rPr>
              <a:t>www.alleydog.com/glossary/definition.php?term=Stress</a:t>
            </a:r>
            <a:r>
              <a:rPr lang="en-US" sz="1700" dirty="0" smtClean="0"/>
              <a:t>)</a:t>
            </a:r>
          </a:p>
          <a:p>
            <a:endParaRPr lang="en-US" sz="1500" dirty="0"/>
          </a:p>
        </p:txBody>
      </p:sp>
      <p:sp>
        <p:nvSpPr>
          <p:cNvPr id="4" name="Slide Number Placeholder 3"/>
          <p:cNvSpPr>
            <a:spLocks noGrp="1"/>
          </p:cNvSpPr>
          <p:nvPr>
            <p:ph type="sldNum" sz="quarter" idx="12"/>
          </p:nvPr>
        </p:nvSpPr>
        <p:spPr/>
        <p:txBody>
          <a:bodyPr/>
          <a:lstStyle/>
          <a:p>
            <a:fld id="{4946E84E-688E-4552-BFC0-6A4F0CE171F1}" type="slidenum">
              <a:rPr lang="en-US" smtClean="0"/>
              <a:t>12</a:t>
            </a:fld>
            <a:endParaRPr lang="en-US" dirty="0"/>
          </a:p>
        </p:txBody>
      </p:sp>
    </p:spTree>
    <p:extLst>
      <p:ext uri="{BB962C8B-B14F-4D97-AF65-F5344CB8AC3E}">
        <p14:creationId xmlns:p14="http://schemas.microsoft.com/office/powerpoint/2010/main" val="400163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Stress Is Important</a:t>
            </a:r>
            <a:endParaRPr lang="en-US" dirty="0"/>
          </a:p>
        </p:txBody>
      </p:sp>
      <p:sp>
        <p:nvSpPr>
          <p:cNvPr id="3" name="Content Placeholder 2"/>
          <p:cNvSpPr>
            <a:spLocks noGrp="1"/>
          </p:cNvSpPr>
          <p:nvPr>
            <p:ph idx="1"/>
          </p:nvPr>
        </p:nvSpPr>
        <p:spPr/>
        <p:txBody>
          <a:bodyPr>
            <a:normAutofit/>
          </a:bodyPr>
          <a:lstStyle/>
          <a:p>
            <a:r>
              <a:rPr lang="en-US" dirty="0"/>
              <a:t>The impact of stress on all of us</a:t>
            </a:r>
          </a:p>
          <a:p>
            <a:pPr lvl="1"/>
            <a:r>
              <a:rPr lang="en-US" dirty="0"/>
              <a:t>44% of Americans feel more stressed than they did 5 years ago</a:t>
            </a:r>
          </a:p>
          <a:p>
            <a:pPr lvl="1"/>
            <a:r>
              <a:rPr lang="en-US" dirty="0"/>
              <a:t>1 in 5 Americans experiences extreme stress (heart palpitations, shaking, depression)</a:t>
            </a:r>
          </a:p>
          <a:p>
            <a:pPr lvl="1"/>
            <a:r>
              <a:rPr lang="en-US" dirty="0"/>
              <a:t>3 out of 4 doctors’ visits are for stress-related ailments</a:t>
            </a:r>
          </a:p>
          <a:p>
            <a:pPr lvl="1"/>
            <a:r>
              <a:rPr lang="en-US" dirty="0"/>
              <a:t>Stress is the basic cause of 60% of all human illness and disease</a:t>
            </a:r>
          </a:p>
          <a:p>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13</a:t>
            </a:fld>
            <a:endParaRPr lang="en-US" dirty="0"/>
          </a:p>
        </p:txBody>
      </p:sp>
    </p:spTree>
    <p:extLst>
      <p:ext uri="{BB962C8B-B14F-4D97-AF65-F5344CB8AC3E}">
        <p14:creationId xmlns:p14="http://schemas.microsoft.com/office/powerpoint/2010/main" val="2388001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Stress Come From?</a:t>
            </a:r>
            <a:endParaRPr lang="en-US" dirty="0"/>
          </a:p>
        </p:txBody>
      </p:sp>
      <p:sp>
        <p:nvSpPr>
          <p:cNvPr id="3" name="Slide Number Placeholder 2"/>
          <p:cNvSpPr>
            <a:spLocks noGrp="1"/>
          </p:cNvSpPr>
          <p:nvPr>
            <p:ph type="sldNum" sz="quarter" idx="12"/>
          </p:nvPr>
        </p:nvSpPr>
        <p:spPr/>
        <p:txBody>
          <a:bodyPr/>
          <a:lstStyle/>
          <a:p>
            <a:fld id="{4946E84E-688E-4552-BFC0-6A4F0CE171F1}" type="slidenum">
              <a:rPr lang="en-US" smtClean="0"/>
              <a:t>14</a:t>
            </a:fld>
            <a:endParaRPr lang="en-US" dirty="0"/>
          </a:p>
        </p:txBody>
      </p:sp>
      <p:pic>
        <p:nvPicPr>
          <p:cNvPr id="4" name="Picture 2" descr="Image result for stress carto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1435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341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Stress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Stress can be thought of as big, one-time, negative events</a:t>
            </a:r>
          </a:p>
          <a:p>
            <a:pPr lvl="1"/>
            <a:r>
              <a:rPr lang="en-US" dirty="0" smtClean="0"/>
              <a:t>Losing a job</a:t>
            </a:r>
          </a:p>
          <a:p>
            <a:pPr lvl="1"/>
            <a:r>
              <a:rPr lang="en-US" dirty="0" smtClean="0"/>
              <a:t>Getting divorced</a:t>
            </a:r>
          </a:p>
          <a:p>
            <a:pPr lvl="1"/>
            <a:r>
              <a:rPr lang="en-US" dirty="0" smtClean="0"/>
              <a:t>Death in the family</a:t>
            </a:r>
          </a:p>
          <a:p>
            <a:pPr lvl="1"/>
            <a:r>
              <a:rPr lang="en-US" dirty="0" smtClean="0"/>
              <a:t>Major health crisis</a:t>
            </a:r>
          </a:p>
          <a:p>
            <a:r>
              <a:rPr lang="en-US" dirty="0" smtClean="0"/>
              <a:t>Stress can also be thought of as daily hassles</a:t>
            </a:r>
          </a:p>
          <a:p>
            <a:pPr lvl="1"/>
            <a:r>
              <a:rPr lang="en-US" dirty="0" smtClean="0"/>
              <a:t>Traffic</a:t>
            </a:r>
          </a:p>
          <a:p>
            <a:pPr lvl="1"/>
            <a:r>
              <a:rPr lang="en-US" dirty="0" smtClean="0"/>
              <a:t>Getting the errands done</a:t>
            </a:r>
          </a:p>
          <a:p>
            <a:pPr lvl="1"/>
            <a:r>
              <a:rPr lang="en-US" dirty="0" smtClean="0"/>
              <a:t>Misplacing something</a:t>
            </a:r>
          </a:p>
          <a:p>
            <a:pPr lvl="1"/>
            <a:r>
              <a:rPr lang="en-US" dirty="0" smtClean="0"/>
              <a:t>Filling out forms</a:t>
            </a:r>
          </a:p>
        </p:txBody>
      </p:sp>
      <p:sp>
        <p:nvSpPr>
          <p:cNvPr id="4" name="Slide Number Placeholder 3"/>
          <p:cNvSpPr>
            <a:spLocks noGrp="1"/>
          </p:cNvSpPr>
          <p:nvPr>
            <p:ph type="sldNum" sz="quarter" idx="12"/>
          </p:nvPr>
        </p:nvSpPr>
        <p:spPr/>
        <p:txBody>
          <a:bodyPr/>
          <a:lstStyle/>
          <a:p>
            <a:fld id="{4946E84E-688E-4552-BFC0-6A4F0CE171F1}" type="slidenum">
              <a:rPr lang="en-US" smtClean="0"/>
              <a:t>15</a:t>
            </a:fld>
            <a:endParaRPr lang="en-US" dirty="0"/>
          </a:p>
        </p:txBody>
      </p:sp>
    </p:spTree>
    <p:extLst>
      <p:ext uri="{BB962C8B-B14F-4D97-AF65-F5344CB8AC3E}">
        <p14:creationId xmlns:p14="http://schemas.microsoft.com/office/powerpoint/2010/main" val="244233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Stress Good or Bad?</a:t>
            </a:r>
            <a:endParaRPr lang="en-US" dirty="0"/>
          </a:p>
        </p:txBody>
      </p:sp>
      <p:sp>
        <p:nvSpPr>
          <p:cNvPr id="3" name="Content Placeholder 2"/>
          <p:cNvSpPr>
            <a:spLocks noGrp="1"/>
          </p:cNvSpPr>
          <p:nvPr>
            <p:ph idx="1"/>
          </p:nvPr>
        </p:nvSpPr>
        <p:spPr/>
        <p:txBody>
          <a:bodyPr/>
          <a:lstStyle/>
          <a:p>
            <a:r>
              <a:rPr lang="en-US" dirty="0" smtClean="0"/>
              <a:t>Well… Both</a:t>
            </a:r>
          </a:p>
          <a:p>
            <a:r>
              <a:rPr lang="en-US" dirty="0" smtClean="0"/>
              <a:t>Stress can help us</a:t>
            </a:r>
          </a:p>
          <a:p>
            <a:pPr lvl="1"/>
            <a:r>
              <a:rPr lang="en-US" dirty="0" smtClean="0"/>
              <a:t>Motivates us</a:t>
            </a:r>
          </a:p>
          <a:p>
            <a:pPr lvl="1"/>
            <a:r>
              <a:rPr lang="en-US" dirty="0" smtClean="0"/>
              <a:t>Protects us</a:t>
            </a:r>
          </a:p>
          <a:p>
            <a:pPr lvl="1"/>
            <a:r>
              <a:rPr lang="en-US" dirty="0" smtClean="0"/>
              <a:t>Provides an adrenaline rush</a:t>
            </a:r>
          </a:p>
          <a:p>
            <a:r>
              <a:rPr lang="en-US" dirty="0" smtClean="0"/>
              <a:t>But good or bad, it was intended as a short term experience….</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16</a:t>
            </a:fld>
            <a:endParaRPr lang="en-US" dirty="0"/>
          </a:p>
        </p:txBody>
      </p:sp>
    </p:spTree>
    <p:extLst>
      <p:ext uri="{BB962C8B-B14F-4D97-AF65-F5344CB8AC3E}">
        <p14:creationId xmlns:p14="http://schemas.microsoft.com/office/powerpoint/2010/main" val="195665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Stress Do To Us?</a:t>
            </a:r>
            <a:endParaRPr lang="en-US" dirty="0"/>
          </a:p>
        </p:txBody>
      </p:sp>
      <p:sp>
        <p:nvSpPr>
          <p:cNvPr id="3" name="Slide Number Placeholder 2"/>
          <p:cNvSpPr>
            <a:spLocks noGrp="1"/>
          </p:cNvSpPr>
          <p:nvPr>
            <p:ph type="sldNum" sz="quarter" idx="12"/>
          </p:nvPr>
        </p:nvSpPr>
        <p:spPr/>
        <p:txBody>
          <a:bodyPr/>
          <a:lstStyle/>
          <a:p>
            <a:fld id="{4946E84E-688E-4552-BFC0-6A4F0CE171F1}" type="slidenum">
              <a:rPr lang="en-US" smtClean="0"/>
              <a:t>17</a:t>
            </a:fld>
            <a:endParaRPr lang="en-US" dirty="0"/>
          </a:p>
        </p:txBody>
      </p:sp>
      <p:pic>
        <p:nvPicPr>
          <p:cNvPr id="4" name="Picture 2" descr="stress cartoons - 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21398"/>
            <a:ext cx="4572000" cy="461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184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Symptoms</a:t>
            </a:r>
            <a:endParaRPr lang="en-US" dirty="0"/>
          </a:p>
        </p:txBody>
      </p:sp>
      <p:sp>
        <p:nvSpPr>
          <p:cNvPr id="3" name="Content Placeholder 2"/>
          <p:cNvSpPr>
            <a:spLocks noGrp="1"/>
          </p:cNvSpPr>
          <p:nvPr>
            <p:ph idx="1"/>
          </p:nvPr>
        </p:nvSpPr>
        <p:spPr/>
        <p:txBody>
          <a:bodyPr numCol="2">
            <a:normAutofit/>
          </a:bodyPr>
          <a:lstStyle/>
          <a:p>
            <a:r>
              <a:rPr lang="en-US" dirty="0" smtClean="0"/>
              <a:t>Perspiration</a:t>
            </a:r>
          </a:p>
          <a:p>
            <a:r>
              <a:rPr lang="en-US" dirty="0" smtClean="0"/>
              <a:t>Racing heart</a:t>
            </a:r>
          </a:p>
          <a:p>
            <a:r>
              <a:rPr lang="en-US" dirty="0" smtClean="0"/>
              <a:t>Shaking</a:t>
            </a:r>
          </a:p>
          <a:p>
            <a:r>
              <a:rPr lang="en-US" dirty="0" smtClean="0"/>
              <a:t>Nervous tics</a:t>
            </a:r>
          </a:p>
          <a:p>
            <a:endParaRPr lang="en-US" dirty="0"/>
          </a:p>
          <a:p>
            <a:endParaRPr lang="en-US" dirty="0" smtClean="0"/>
          </a:p>
          <a:p>
            <a:endParaRPr lang="en-US" dirty="0" smtClean="0"/>
          </a:p>
          <a:p>
            <a:r>
              <a:rPr lang="en-US" dirty="0" smtClean="0"/>
              <a:t>Butterflies</a:t>
            </a:r>
          </a:p>
          <a:p>
            <a:r>
              <a:rPr lang="en-US" dirty="0" smtClean="0"/>
              <a:t>Nausea/Diarrhea</a:t>
            </a:r>
          </a:p>
          <a:p>
            <a:r>
              <a:rPr lang="en-US" dirty="0" smtClean="0"/>
              <a:t>Sleep problems</a:t>
            </a:r>
          </a:p>
          <a:p>
            <a:r>
              <a:rPr lang="en-US" dirty="0" smtClean="0"/>
              <a:t>Headaches</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18</a:t>
            </a:fld>
            <a:endParaRPr lang="en-US" dirty="0"/>
          </a:p>
        </p:txBody>
      </p:sp>
    </p:spTree>
    <p:extLst>
      <p:ext uri="{BB962C8B-B14F-4D97-AF65-F5344CB8AC3E}">
        <p14:creationId xmlns:p14="http://schemas.microsoft.com/office/powerpoint/2010/main" val="92634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Symptoms</a:t>
            </a:r>
            <a:endParaRPr lang="en-US" dirty="0"/>
          </a:p>
        </p:txBody>
      </p:sp>
      <p:sp>
        <p:nvSpPr>
          <p:cNvPr id="3" name="Content Placeholder 2"/>
          <p:cNvSpPr>
            <a:spLocks noGrp="1"/>
          </p:cNvSpPr>
          <p:nvPr>
            <p:ph idx="1"/>
          </p:nvPr>
        </p:nvSpPr>
        <p:spPr/>
        <p:txBody>
          <a:bodyPr/>
          <a:lstStyle/>
          <a:p>
            <a:r>
              <a:rPr lang="en-US" dirty="0" smtClean="0"/>
              <a:t>Moodiness</a:t>
            </a:r>
          </a:p>
          <a:p>
            <a:r>
              <a:rPr lang="en-US" dirty="0" smtClean="0"/>
              <a:t>Anxiety</a:t>
            </a:r>
          </a:p>
          <a:p>
            <a:r>
              <a:rPr lang="en-US" dirty="0" smtClean="0"/>
              <a:t>Short Temper</a:t>
            </a:r>
          </a:p>
          <a:p>
            <a:r>
              <a:rPr lang="en-US" dirty="0" smtClean="0"/>
              <a:t>Irritability</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19</a:t>
            </a:fld>
            <a:endParaRPr lang="en-US" dirty="0"/>
          </a:p>
        </p:txBody>
      </p:sp>
    </p:spTree>
    <p:extLst>
      <p:ext uri="{BB962C8B-B14F-4D97-AF65-F5344CB8AC3E}">
        <p14:creationId xmlns:p14="http://schemas.microsoft.com/office/powerpoint/2010/main" val="176270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br>
              <a:rPr lang="en-US" dirty="0" smtClean="0"/>
            </a:br>
            <a:endParaRPr lang="en-US" dirty="0"/>
          </a:p>
        </p:txBody>
      </p:sp>
      <p:sp>
        <p:nvSpPr>
          <p:cNvPr id="3" name="Content Placeholder 2"/>
          <p:cNvSpPr>
            <a:spLocks noGrp="1"/>
          </p:cNvSpPr>
          <p:nvPr>
            <p:ph idx="1"/>
          </p:nvPr>
        </p:nvSpPr>
        <p:spPr/>
        <p:txBody>
          <a:bodyPr/>
          <a:lstStyle/>
          <a:p>
            <a:r>
              <a:rPr lang="en-US" dirty="0"/>
              <a:t>Discuss the common symptoms of stress </a:t>
            </a:r>
          </a:p>
          <a:p>
            <a:pPr marL="0" indent="0">
              <a:buNone/>
            </a:pPr>
            <a:r>
              <a:rPr lang="en-US" dirty="0" smtClean="0"/>
              <a:t>• </a:t>
            </a:r>
            <a:r>
              <a:rPr lang="en-US" dirty="0"/>
              <a:t>Provide strategies for identifying and managing </a:t>
            </a:r>
            <a:r>
              <a:rPr lang="en-US" dirty="0" smtClean="0"/>
              <a:t>stress</a:t>
            </a:r>
          </a:p>
          <a:p>
            <a:r>
              <a:rPr lang="en-US" dirty="0" smtClean="0"/>
              <a:t>Learn practical tips and techniques to manage current stressors with resources through USG</a:t>
            </a:r>
          </a:p>
          <a:p>
            <a:r>
              <a:rPr lang="en-US" dirty="0" smtClean="0"/>
              <a:t>Band workout</a:t>
            </a:r>
            <a:endParaRPr lang="en-US" dirty="0"/>
          </a:p>
        </p:txBody>
      </p:sp>
    </p:spTree>
    <p:extLst>
      <p:ext uri="{BB962C8B-B14F-4D97-AF65-F5344CB8AC3E}">
        <p14:creationId xmlns:p14="http://schemas.microsoft.com/office/powerpoint/2010/main" val="3207516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Symptoms</a:t>
            </a:r>
            <a:endParaRPr lang="en-US" dirty="0"/>
          </a:p>
        </p:txBody>
      </p:sp>
      <p:sp>
        <p:nvSpPr>
          <p:cNvPr id="3" name="Content Placeholder 2"/>
          <p:cNvSpPr>
            <a:spLocks noGrp="1"/>
          </p:cNvSpPr>
          <p:nvPr>
            <p:ph idx="1"/>
          </p:nvPr>
        </p:nvSpPr>
        <p:spPr/>
        <p:txBody>
          <a:bodyPr/>
          <a:lstStyle/>
          <a:p>
            <a:r>
              <a:rPr lang="en-US" dirty="0" smtClean="0"/>
              <a:t>Low self-esteem</a:t>
            </a:r>
          </a:p>
          <a:p>
            <a:r>
              <a:rPr lang="en-US" dirty="0" smtClean="0"/>
              <a:t>Fear of failure</a:t>
            </a:r>
          </a:p>
          <a:p>
            <a:r>
              <a:rPr lang="en-US" dirty="0" smtClean="0"/>
              <a:t>Difficulty concentrating</a:t>
            </a:r>
          </a:p>
          <a:p>
            <a:r>
              <a:rPr lang="en-US" dirty="0" smtClean="0"/>
              <a:t>Worrying about things</a:t>
            </a:r>
          </a:p>
          <a:p>
            <a:r>
              <a:rPr lang="en-US" dirty="0" smtClean="0"/>
              <a:t>Forgetfulness</a:t>
            </a:r>
          </a:p>
          <a:p>
            <a:r>
              <a:rPr lang="en-US" dirty="0" smtClean="0"/>
              <a:t>Preoccupation/rumination</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20</a:t>
            </a:fld>
            <a:endParaRPr lang="en-US" dirty="0"/>
          </a:p>
        </p:txBody>
      </p:sp>
    </p:spTree>
    <p:extLst>
      <p:ext uri="{BB962C8B-B14F-4D97-AF65-F5344CB8AC3E}">
        <p14:creationId xmlns:p14="http://schemas.microsoft.com/office/powerpoint/2010/main" val="407773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Symptoms</a:t>
            </a:r>
            <a:endParaRPr lang="en-US" dirty="0"/>
          </a:p>
        </p:txBody>
      </p:sp>
      <p:sp>
        <p:nvSpPr>
          <p:cNvPr id="3" name="Content Placeholder 2"/>
          <p:cNvSpPr>
            <a:spLocks noGrp="1"/>
          </p:cNvSpPr>
          <p:nvPr>
            <p:ph idx="1"/>
          </p:nvPr>
        </p:nvSpPr>
        <p:spPr/>
        <p:txBody>
          <a:bodyPr/>
          <a:lstStyle/>
          <a:p>
            <a:r>
              <a:rPr lang="en-US" dirty="0" smtClean="0"/>
              <a:t>Stuttering</a:t>
            </a:r>
          </a:p>
          <a:p>
            <a:r>
              <a:rPr lang="en-US" dirty="0" smtClean="0"/>
              <a:t>Crying for no reason</a:t>
            </a:r>
          </a:p>
          <a:p>
            <a:r>
              <a:rPr lang="en-US" dirty="0" smtClean="0"/>
              <a:t>Impulsivity</a:t>
            </a:r>
          </a:p>
          <a:p>
            <a:r>
              <a:rPr lang="en-US" dirty="0" smtClean="0"/>
              <a:t>Nervous laughter</a:t>
            </a:r>
          </a:p>
          <a:p>
            <a:r>
              <a:rPr lang="en-US" dirty="0" smtClean="0"/>
              <a:t>Increase in smoking or drinking</a:t>
            </a:r>
          </a:p>
          <a:p>
            <a:r>
              <a:rPr lang="en-US" dirty="0" smtClean="0"/>
              <a:t>Grinding teeth</a:t>
            </a:r>
          </a:p>
          <a:p>
            <a:r>
              <a:rPr lang="en-US" dirty="0" smtClean="0"/>
              <a:t>Overeating</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21</a:t>
            </a:fld>
            <a:endParaRPr lang="en-US" dirty="0"/>
          </a:p>
        </p:txBody>
      </p:sp>
    </p:spTree>
    <p:extLst>
      <p:ext uri="{BB962C8B-B14F-4D97-AF65-F5344CB8AC3E}">
        <p14:creationId xmlns:p14="http://schemas.microsoft.com/office/powerpoint/2010/main" val="2375683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Stress Work This Way?</a:t>
            </a:r>
            <a:endParaRPr lang="en-US" dirty="0"/>
          </a:p>
        </p:txBody>
      </p:sp>
      <p:sp>
        <p:nvSpPr>
          <p:cNvPr id="3" name="Content Placeholder 2"/>
          <p:cNvSpPr>
            <a:spLocks noGrp="1"/>
          </p:cNvSpPr>
          <p:nvPr>
            <p:ph idx="1"/>
          </p:nvPr>
        </p:nvSpPr>
        <p:spPr/>
        <p:txBody>
          <a:bodyPr/>
          <a:lstStyle/>
          <a:p>
            <a:r>
              <a:rPr lang="en-US" dirty="0" smtClean="0"/>
              <a:t>Fight or Flight reflex</a:t>
            </a:r>
          </a:p>
          <a:p>
            <a:pPr lvl="1"/>
            <a:r>
              <a:rPr lang="en-US" dirty="0" smtClean="0"/>
              <a:t>Based in the sympathetic nervous system</a:t>
            </a:r>
          </a:p>
          <a:p>
            <a:pPr lvl="1"/>
            <a:r>
              <a:rPr lang="en-US" dirty="0" smtClean="0"/>
              <a:t>Produces symptoms like a racing heart, pupil dilation, rapid breath, tense muscles</a:t>
            </a:r>
          </a:p>
          <a:p>
            <a:r>
              <a:rPr lang="en-US" dirty="0" smtClean="0"/>
              <a:t>Also produces cortisol</a:t>
            </a:r>
          </a:p>
          <a:p>
            <a:pPr lvl="1"/>
            <a:r>
              <a:rPr lang="en-US" dirty="0" smtClean="0"/>
              <a:t>Called “the stress hormone”</a:t>
            </a:r>
          </a:p>
        </p:txBody>
      </p:sp>
      <p:sp>
        <p:nvSpPr>
          <p:cNvPr id="4" name="Slide Number Placeholder 3"/>
          <p:cNvSpPr>
            <a:spLocks noGrp="1"/>
          </p:cNvSpPr>
          <p:nvPr>
            <p:ph type="sldNum" sz="quarter" idx="12"/>
          </p:nvPr>
        </p:nvSpPr>
        <p:spPr/>
        <p:txBody>
          <a:bodyPr/>
          <a:lstStyle/>
          <a:p>
            <a:fld id="{4946E84E-688E-4552-BFC0-6A4F0CE171F1}" type="slidenum">
              <a:rPr lang="en-US" smtClean="0"/>
              <a:t>22</a:t>
            </a:fld>
            <a:endParaRPr lang="en-US" dirty="0"/>
          </a:p>
        </p:txBody>
      </p:sp>
    </p:spTree>
    <p:extLst>
      <p:ext uri="{BB962C8B-B14F-4D97-AF65-F5344CB8AC3E}">
        <p14:creationId xmlns:p14="http://schemas.microsoft.com/office/powerpoint/2010/main" val="414409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Cortisol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Without a release, causing a shut-off of cortisol production, cortisol will build-up in the blood</a:t>
            </a:r>
          </a:p>
          <a:p>
            <a:r>
              <a:rPr lang="en-US" dirty="0" smtClean="0"/>
              <a:t>This happens with chronic stress</a:t>
            </a:r>
          </a:p>
          <a:p>
            <a:r>
              <a:rPr lang="en-US" dirty="0" smtClean="0"/>
              <a:t>Results</a:t>
            </a:r>
          </a:p>
          <a:p>
            <a:pPr lvl="1"/>
            <a:r>
              <a:rPr lang="en-US" dirty="0" smtClean="0"/>
              <a:t>Interferes with immune system</a:t>
            </a:r>
          </a:p>
          <a:p>
            <a:pPr lvl="1"/>
            <a:r>
              <a:rPr lang="en-US" dirty="0" smtClean="0"/>
              <a:t>Decreases our ability to think</a:t>
            </a:r>
          </a:p>
          <a:p>
            <a:pPr lvl="1"/>
            <a:r>
              <a:rPr lang="en-US" dirty="0" smtClean="0"/>
              <a:t>Can increase weight gain</a:t>
            </a:r>
          </a:p>
          <a:p>
            <a:pPr lvl="1"/>
            <a:r>
              <a:rPr lang="en-US" dirty="0" smtClean="0"/>
              <a:t>Can negatively impact blood pressure, cholesterol, and heart disease</a:t>
            </a:r>
          </a:p>
          <a:p>
            <a:pPr lvl="1"/>
            <a:r>
              <a:rPr lang="en-US" dirty="0" smtClean="0"/>
              <a:t>Increases risk of depression </a:t>
            </a:r>
            <a:r>
              <a:rPr lang="en-US" dirty="0"/>
              <a:t>&amp;</a:t>
            </a:r>
            <a:r>
              <a:rPr lang="en-US" dirty="0" smtClean="0"/>
              <a:t> anxiety</a:t>
            </a:r>
          </a:p>
        </p:txBody>
      </p:sp>
      <p:sp>
        <p:nvSpPr>
          <p:cNvPr id="4" name="Slide Number Placeholder 3"/>
          <p:cNvSpPr>
            <a:spLocks noGrp="1"/>
          </p:cNvSpPr>
          <p:nvPr>
            <p:ph type="sldNum" sz="quarter" idx="12"/>
          </p:nvPr>
        </p:nvSpPr>
        <p:spPr/>
        <p:txBody>
          <a:bodyPr/>
          <a:lstStyle/>
          <a:p>
            <a:fld id="{4946E84E-688E-4552-BFC0-6A4F0CE171F1}" type="slidenum">
              <a:rPr lang="en-US" smtClean="0"/>
              <a:t>23</a:t>
            </a:fld>
            <a:endParaRPr lang="en-US" dirty="0"/>
          </a:p>
        </p:txBody>
      </p:sp>
    </p:spTree>
    <p:extLst>
      <p:ext uri="{BB962C8B-B14F-4D97-AF65-F5344CB8AC3E}">
        <p14:creationId xmlns:p14="http://schemas.microsoft.com/office/powerpoint/2010/main" val="239322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Okay, Stress Is Bad.  But What Can We Do About it?</a:t>
            </a:r>
            <a:endParaRPr lang="en-US" dirty="0"/>
          </a:p>
        </p:txBody>
      </p:sp>
      <p:sp>
        <p:nvSpPr>
          <p:cNvPr id="3" name="Slide Number Placeholder 2"/>
          <p:cNvSpPr>
            <a:spLocks noGrp="1"/>
          </p:cNvSpPr>
          <p:nvPr>
            <p:ph type="sldNum" sz="quarter" idx="12"/>
          </p:nvPr>
        </p:nvSpPr>
        <p:spPr/>
        <p:txBody>
          <a:bodyPr/>
          <a:lstStyle/>
          <a:p>
            <a:fld id="{4946E84E-688E-4552-BFC0-6A4F0CE171F1}" type="slidenum">
              <a:rPr lang="en-US" smtClean="0"/>
              <a:t>24</a:t>
            </a:fld>
            <a:endParaRPr lang="en-US" dirty="0"/>
          </a:p>
        </p:txBody>
      </p:sp>
      <p:pic>
        <p:nvPicPr>
          <p:cNvPr id="4" name="Picture 2" descr="How to handle stress like a cat.  Works for me. #cats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49830"/>
            <a:ext cx="4114800" cy="439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48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One: Try to Decrease Amount of Stress in Your Life</a:t>
            </a:r>
            <a:endParaRPr lang="en-US" dirty="0"/>
          </a:p>
        </p:txBody>
      </p:sp>
      <p:sp>
        <p:nvSpPr>
          <p:cNvPr id="3" name="Content Placeholder 2"/>
          <p:cNvSpPr>
            <a:spLocks noGrp="1"/>
          </p:cNvSpPr>
          <p:nvPr>
            <p:ph idx="1"/>
          </p:nvPr>
        </p:nvSpPr>
        <p:spPr/>
        <p:txBody>
          <a:bodyPr/>
          <a:lstStyle/>
          <a:p>
            <a:r>
              <a:rPr lang="en-US" dirty="0" smtClean="0"/>
              <a:t>Think of the Four A’s</a:t>
            </a:r>
          </a:p>
          <a:p>
            <a:pPr lvl="1"/>
            <a:r>
              <a:rPr lang="en-US" dirty="0" smtClean="0"/>
              <a:t>Alter</a:t>
            </a:r>
          </a:p>
          <a:p>
            <a:pPr lvl="1"/>
            <a:r>
              <a:rPr lang="en-US" dirty="0" smtClean="0"/>
              <a:t>Avoid</a:t>
            </a:r>
          </a:p>
          <a:p>
            <a:pPr lvl="1"/>
            <a:r>
              <a:rPr lang="en-US" dirty="0" smtClean="0"/>
              <a:t>Adapt</a:t>
            </a:r>
          </a:p>
          <a:p>
            <a:pPr lvl="1"/>
            <a:r>
              <a:rPr lang="en-US" dirty="0" smtClean="0"/>
              <a:t>Accept</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25</a:t>
            </a:fld>
            <a:endParaRPr lang="en-US" dirty="0"/>
          </a:p>
        </p:txBody>
      </p:sp>
    </p:spTree>
    <p:extLst>
      <p:ext uri="{BB962C8B-B14F-4D97-AF65-F5344CB8AC3E}">
        <p14:creationId xmlns:p14="http://schemas.microsoft.com/office/powerpoint/2010/main" val="346829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A’s</a:t>
            </a:r>
            <a:endParaRPr lang="en-US" dirty="0"/>
          </a:p>
        </p:txBody>
      </p:sp>
      <p:sp>
        <p:nvSpPr>
          <p:cNvPr id="3" name="Content Placeholder 2"/>
          <p:cNvSpPr>
            <a:spLocks noGrp="1"/>
          </p:cNvSpPr>
          <p:nvPr>
            <p:ph idx="1"/>
          </p:nvPr>
        </p:nvSpPr>
        <p:spPr/>
        <p:txBody>
          <a:bodyPr/>
          <a:lstStyle/>
          <a:p>
            <a:r>
              <a:rPr lang="en-US" u="sng" dirty="0" smtClean="0"/>
              <a:t>Alter</a:t>
            </a:r>
            <a:r>
              <a:rPr lang="en-US" dirty="0" smtClean="0"/>
              <a:t> your life to </a:t>
            </a:r>
            <a:r>
              <a:rPr lang="en-US" u="sng" dirty="0"/>
              <a:t>A</a:t>
            </a:r>
            <a:r>
              <a:rPr lang="en-US" u="sng" dirty="0" smtClean="0"/>
              <a:t>void</a:t>
            </a:r>
            <a:r>
              <a:rPr lang="en-US" dirty="0" smtClean="0"/>
              <a:t> stress</a:t>
            </a:r>
          </a:p>
          <a:p>
            <a:pPr lvl="1">
              <a:tabLst>
                <a:tab pos="4572000" algn="l"/>
                <a:tab pos="4854575" algn="l"/>
              </a:tabLst>
            </a:pPr>
            <a:r>
              <a:rPr lang="en-US" dirty="0" smtClean="0"/>
              <a:t>Cut back	-	Organize</a:t>
            </a:r>
          </a:p>
          <a:p>
            <a:pPr lvl="1">
              <a:tabLst>
                <a:tab pos="4572000" algn="l"/>
                <a:tab pos="4854575" algn="l"/>
              </a:tabLst>
            </a:pPr>
            <a:r>
              <a:rPr lang="en-US" dirty="0" smtClean="0"/>
              <a:t>Delegate	-	Streamline</a:t>
            </a:r>
          </a:p>
          <a:p>
            <a:r>
              <a:rPr lang="en-US" u="sng" dirty="0" smtClean="0"/>
              <a:t>Alter</a:t>
            </a:r>
            <a:r>
              <a:rPr lang="en-US" dirty="0" smtClean="0"/>
              <a:t> your thoughts to </a:t>
            </a:r>
            <a:r>
              <a:rPr lang="en-US" u="sng" dirty="0" smtClean="0"/>
              <a:t>Adapt</a:t>
            </a:r>
          </a:p>
          <a:p>
            <a:pPr lvl="1"/>
            <a:r>
              <a:rPr lang="en-US" dirty="0" smtClean="0"/>
              <a:t>Changing thoughts to change feelings</a:t>
            </a:r>
          </a:p>
          <a:p>
            <a:r>
              <a:rPr lang="en-US" u="sng" dirty="0" smtClean="0"/>
              <a:t>Accept</a:t>
            </a:r>
          </a:p>
          <a:p>
            <a:pPr lvl="1"/>
            <a:r>
              <a:rPr lang="en-US" dirty="0" smtClean="0"/>
              <a:t>Don’t fight what can’t be changed</a:t>
            </a:r>
          </a:p>
          <a:p>
            <a:pPr lvl="1"/>
            <a:r>
              <a:rPr lang="en-US" dirty="0" smtClean="0"/>
              <a:t>Build the ability to be in the moment</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26</a:t>
            </a:fld>
            <a:endParaRPr lang="en-US" dirty="0"/>
          </a:p>
        </p:txBody>
      </p:sp>
    </p:spTree>
    <p:extLst>
      <p:ext uri="{BB962C8B-B14F-4D97-AF65-F5344CB8AC3E}">
        <p14:creationId xmlns:p14="http://schemas.microsoft.com/office/powerpoint/2010/main" val="1500480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Four A’s Activity</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27</a:t>
            </a:fld>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692" t="4600" r="16542"/>
          <a:stretch/>
        </p:blipFill>
        <p:spPr>
          <a:xfrm>
            <a:off x="1967346" y="1618349"/>
            <a:ext cx="4967714" cy="3565705"/>
          </a:xfrm>
          <a:prstGeom prst="rect">
            <a:avLst/>
          </a:prstGeom>
        </p:spPr>
      </p:pic>
    </p:spTree>
    <p:extLst>
      <p:ext uri="{BB962C8B-B14F-4D97-AF65-F5344CB8AC3E}">
        <p14:creationId xmlns:p14="http://schemas.microsoft.com/office/powerpoint/2010/main" val="3930419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Counter Your Stress</a:t>
            </a:r>
            <a:endParaRPr lang="en-US" dirty="0"/>
          </a:p>
        </p:txBody>
      </p:sp>
      <p:sp>
        <p:nvSpPr>
          <p:cNvPr id="3" name="Content Placeholder 2"/>
          <p:cNvSpPr>
            <a:spLocks noGrp="1"/>
          </p:cNvSpPr>
          <p:nvPr>
            <p:ph idx="1"/>
          </p:nvPr>
        </p:nvSpPr>
        <p:spPr/>
        <p:txBody>
          <a:bodyPr>
            <a:normAutofit/>
          </a:bodyPr>
          <a:lstStyle/>
          <a:p>
            <a:r>
              <a:rPr lang="en-US" dirty="0" smtClean="0"/>
              <a:t>Meditation/Relaxation</a:t>
            </a:r>
          </a:p>
          <a:p>
            <a:pPr lvl="1"/>
            <a:r>
              <a:rPr lang="en-US" dirty="0" smtClean="0"/>
              <a:t>Learn how to breathe</a:t>
            </a:r>
          </a:p>
          <a:p>
            <a:r>
              <a:rPr lang="en-US" dirty="0" smtClean="0"/>
              <a:t>Build positive experiences in your life</a:t>
            </a:r>
          </a:p>
          <a:p>
            <a:r>
              <a:rPr lang="en-US" dirty="0" smtClean="0"/>
              <a:t>Research support for many kinds of anti-stress activities</a:t>
            </a:r>
          </a:p>
          <a:p>
            <a:pPr lvl="1">
              <a:tabLst>
                <a:tab pos="5037138" algn="l"/>
                <a:tab pos="5319713" algn="l"/>
              </a:tabLst>
            </a:pPr>
            <a:r>
              <a:rPr lang="en-US" dirty="0" smtClean="0"/>
              <a:t>Connecting with others	-	Laughter</a:t>
            </a:r>
          </a:p>
          <a:p>
            <a:pPr lvl="1">
              <a:tabLst>
                <a:tab pos="5037138" algn="l"/>
                <a:tab pos="5319713" algn="l"/>
              </a:tabLst>
            </a:pPr>
            <a:r>
              <a:rPr lang="en-US" dirty="0" smtClean="0"/>
              <a:t>Emotional sharing	-	Music</a:t>
            </a:r>
          </a:p>
          <a:p>
            <a:pPr lvl="1"/>
            <a:r>
              <a:rPr lang="en-US" dirty="0" smtClean="0"/>
              <a:t>Pets</a:t>
            </a:r>
          </a:p>
        </p:txBody>
      </p:sp>
      <p:sp>
        <p:nvSpPr>
          <p:cNvPr id="4" name="Slide Number Placeholder 3"/>
          <p:cNvSpPr>
            <a:spLocks noGrp="1"/>
          </p:cNvSpPr>
          <p:nvPr>
            <p:ph type="sldNum" sz="quarter" idx="12"/>
          </p:nvPr>
        </p:nvSpPr>
        <p:spPr/>
        <p:txBody>
          <a:bodyPr/>
          <a:lstStyle/>
          <a:p>
            <a:fld id="{4946E84E-688E-4552-BFC0-6A4F0CE171F1}" type="slidenum">
              <a:rPr lang="en-US" smtClean="0"/>
              <a:t>28</a:t>
            </a:fld>
            <a:endParaRPr lang="en-US" dirty="0"/>
          </a:p>
        </p:txBody>
      </p:sp>
    </p:spTree>
    <p:extLst>
      <p:ext uri="{BB962C8B-B14F-4D97-AF65-F5344CB8AC3E}">
        <p14:creationId xmlns:p14="http://schemas.microsoft.com/office/powerpoint/2010/main" val="3391372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59395" name="Rectangle 3"/>
          <p:cNvSpPr>
            <a:spLocks noGrp="1" noChangeArrowheads="1"/>
          </p:cNvSpPr>
          <p:nvPr>
            <p:ph type="body" idx="1"/>
          </p:nvPr>
        </p:nvSpPr>
        <p:spPr/>
        <p:txBody>
          <a:bodyPr/>
          <a:lstStyle/>
          <a:p>
            <a:pPr eaLnBrk="1" hangingPunct="1">
              <a:defRPr/>
            </a:pPr>
            <a:r>
              <a:rPr lang="en-US" b="1" smtClean="0"/>
              <a:t>1. Find a support system.</a:t>
            </a:r>
            <a:r>
              <a:rPr lang="en-US" smtClean="0"/>
              <a:t> Find someone to talk to about your feelings and experiences. </a:t>
            </a:r>
          </a:p>
          <a:p>
            <a:pPr eaLnBrk="1" hangingPunct="1">
              <a:defRPr/>
            </a:pPr>
            <a:endParaRPr lang="en-US" smtClean="0"/>
          </a:p>
        </p:txBody>
      </p:sp>
      <p:pic>
        <p:nvPicPr>
          <p:cNvPr id="14340" name="Picture 4" descr="j0399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5052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18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2295"/>
          </a:xfrm>
        </p:spPr>
        <p:txBody>
          <a:bodyPr/>
          <a:lstStyle/>
          <a:p>
            <a:r>
              <a:rPr lang="en-US" dirty="0" smtClean="0"/>
              <a:t>Disclaimer</a:t>
            </a:r>
            <a:endParaRPr lang="en-US" dirty="0"/>
          </a:p>
        </p:txBody>
      </p:sp>
      <p:sp>
        <p:nvSpPr>
          <p:cNvPr id="3" name="Content Placeholder 2"/>
          <p:cNvSpPr>
            <a:spLocks noGrp="1"/>
          </p:cNvSpPr>
          <p:nvPr>
            <p:ph idx="1"/>
          </p:nvPr>
        </p:nvSpPr>
        <p:spPr>
          <a:xfrm>
            <a:off x="457200" y="1286934"/>
            <a:ext cx="8229600" cy="4839230"/>
          </a:xfrm>
        </p:spPr>
        <p:txBody>
          <a:bodyPr>
            <a:normAutofit fontScale="62500" lnSpcReduction="20000"/>
          </a:bodyPr>
          <a:lstStyle/>
          <a:p>
            <a:r>
              <a:rPr lang="en-US" dirty="0"/>
              <a:t>The information provided is not intended to be a substitute for professional medical advice, diagnosis or treatment.  Never disregard professional medical advice, or delay in seeking it</a:t>
            </a:r>
            <a:r>
              <a:rPr lang="en-US" dirty="0" smtClean="0"/>
              <a:t>, because of information presented in this workshop. </a:t>
            </a:r>
            <a:r>
              <a:rPr lang="en-US" dirty="0"/>
              <a:t> Never rely on information </a:t>
            </a:r>
            <a:r>
              <a:rPr lang="en-US" dirty="0" smtClean="0"/>
              <a:t>in the workshop in </a:t>
            </a:r>
            <a:r>
              <a:rPr lang="en-US" dirty="0"/>
              <a:t>place of seeking professional medical advice.</a:t>
            </a:r>
          </a:p>
          <a:p>
            <a:endParaRPr lang="en-US" dirty="0" smtClean="0"/>
          </a:p>
          <a:p>
            <a:r>
              <a:rPr lang="en-US" dirty="0" smtClean="0"/>
              <a:t>Guest speakers (KSU) are </a:t>
            </a:r>
            <a:r>
              <a:rPr lang="en-US" dirty="0"/>
              <a:t>not responsible or liable for any advice, course of treatment, diagnosis or any other information, </a:t>
            </a:r>
            <a:r>
              <a:rPr lang="en-US" dirty="0" smtClean="0"/>
              <a:t>that </a:t>
            </a:r>
            <a:r>
              <a:rPr lang="en-US" dirty="0"/>
              <a:t>you obtain through </a:t>
            </a:r>
            <a:r>
              <a:rPr lang="en-US" dirty="0" smtClean="0"/>
              <a:t>the Hoot for Health Program. You </a:t>
            </a:r>
            <a:r>
              <a:rPr lang="en-US" dirty="0"/>
              <a:t>are encouraged to consult with your doctor with regard to this information </a:t>
            </a:r>
            <a:r>
              <a:rPr lang="en-US" dirty="0" smtClean="0"/>
              <a:t>presented during the program.  Hoot for Health Program speakers ARE NOT MEDICAL DOCTORS. </a:t>
            </a:r>
            <a:r>
              <a:rPr lang="en-US" dirty="0"/>
              <a:t> The information </a:t>
            </a:r>
            <a:r>
              <a:rPr lang="en-US" dirty="0" smtClean="0"/>
              <a:t>we </a:t>
            </a:r>
            <a:r>
              <a:rPr lang="en-US" dirty="0"/>
              <a:t>provide is based </a:t>
            </a:r>
            <a:r>
              <a:rPr lang="en-US" dirty="0" smtClean="0"/>
              <a:t>on thorough years of studies in our respective health-related disciplines</a:t>
            </a:r>
            <a:r>
              <a:rPr lang="en-US" dirty="0"/>
              <a:t> &amp;</a:t>
            </a:r>
            <a:r>
              <a:rPr lang="en-US" dirty="0" smtClean="0"/>
              <a:t> our </a:t>
            </a:r>
            <a:r>
              <a:rPr lang="en-US" dirty="0"/>
              <a:t>experience as p</a:t>
            </a:r>
            <a:r>
              <a:rPr lang="en-US" dirty="0" smtClean="0"/>
              <a:t>rofessionals. </a:t>
            </a:r>
            <a:r>
              <a:rPr lang="en-US" dirty="0"/>
              <a:t> Any recommendations </a:t>
            </a:r>
            <a:r>
              <a:rPr lang="en-US" dirty="0" smtClean="0"/>
              <a:t>we </a:t>
            </a:r>
            <a:r>
              <a:rPr lang="en-US" dirty="0"/>
              <a:t>make about weight training, nutrition, </a:t>
            </a:r>
            <a:r>
              <a:rPr lang="en-US" dirty="0" smtClean="0"/>
              <a:t>metal health or </a:t>
            </a:r>
            <a:r>
              <a:rPr lang="en-US" dirty="0"/>
              <a:t>lifestyle should be discussed between you &amp;</a:t>
            </a:r>
            <a:r>
              <a:rPr lang="en-US" dirty="0" smtClean="0"/>
              <a:t> </a:t>
            </a:r>
            <a:r>
              <a:rPr lang="en-US" dirty="0"/>
              <a:t>your doctor because </a:t>
            </a:r>
            <a:r>
              <a:rPr lang="en-US" dirty="0" smtClean="0"/>
              <a:t>any changes in your regimen may be detrimental.</a:t>
            </a:r>
            <a:endParaRPr lang="en-US" dirty="0"/>
          </a:p>
          <a:p>
            <a:endParaRPr lang="en-US" dirty="0"/>
          </a:p>
        </p:txBody>
      </p:sp>
    </p:spTree>
    <p:extLst>
      <p:ext uri="{BB962C8B-B14F-4D97-AF65-F5344CB8AC3E}">
        <p14:creationId xmlns:p14="http://schemas.microsoft.com/office/powerpoint/2010/main" val="3616328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60419" name="Rectangle 3"/>
          <p:cNvSpPr>
            <a:spLocks noGrp="1" noChangeArrowheads="1"/>
          </p:cNvSpPr>
          <p:nvPr>
            <p:ph type="body" idx="1"/>
          </p:nvPr>
        </p:nvSpPr>
        <p:spPr/>
        <p:txBody>
          <a:bodyPr/>
          <a:lstStyle/>
          <a:p>
            <a:pPr eaLnBrk="1" hangingPunct="1">
              <a:defRPr/>
            </a:pPr>
            <a:r>
              <a:rPr lang="en-US" b="1" smtClean="0"/>
              <a:t>2. Change your attitude.</a:t>
            </a:r>
            <a:r>
              <a:rPr lang="en-US" smtClean="0"/>
              <a:t> Find other ways to think about stressful situations. </a:t>
            </a:r>
          </a:p>
          <a:p>
            <a:pPr lvl="1" eaLnBrk="1" hangingPunct="1">
              <a:defRPr/>
            </a:pPr>
            <a:r>
              <a:rPr lang="en-US" smtClean="0"/>
              <a:t>"Life is 10% what happens to us, and 90% how we react to it."</a:t>
            </a:r>
          </a:p>
        </p:txBody>
      </p:sp>
      <p:pic>
        <p:nvPicPr>
          <p:cNvPr id="15364" name="Picture 4" descr="bd0666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19288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463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63493" name="Rectangle 5"/>
          <p:cNvSpPr>
            <a:spLocks noGrp="1" noChangeArrowheads="1"/>
          </p:cNvSpPr>
          <p:nvPr>
            <p:ph type="body" sz="half" idx="2"/>
          </p:nvPr>
        </p:nvSpPr>
        <p:spPr/>
        <p:txBody>
          <a:bodyPr/>
          <a:lstStyle/>
          <a:p>
            <a:pPr eaLnBrk="1" hangingPunct="1">
              <a:defRPr/>
            </a:pPr>
            <a:r>
              <a:rPr lang="en-US" sz="2800" b="1" smtClean="0"/>
              <a:t>3. Be realistic.</a:t>
            </a:r>
            <a:r>
              <a:rPr lang="en-US" sz="2800" smtClean="0"/>
              <a:t> Set practical goals for dealing with situations and solving problems. </a:t>
            </a:r>
          </a:p>
          <a:p>
            <a:pPr lvl="1" eaLnBrk="1" hangingPunct="1">
              <a:defRPr/>
            </a:pPr>
            <a:r>
              <a:rPr lang="en-US" sz="2400" smtClean="0"/>
              <a:t>Develop realistic expectations of yourself and others. </a:t>
            </a:r>
          </a:p>
        </p:txBody>
      </p:sp>
      <p:pic>
        <p:nvPicPr>
          <p:cNvPr id="16388" name="Picture 6" descr="bd07022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81188" y="1905000"/>
            <a:ext cx="1881187" cy="2867025"/>
          </a:xfrm>
        </p:spPr>
      </p:pic>
    </p:spTree>
    <p:extLst>
      <p:ext uri="{BB962C8B-B14F-4D97-AF65-F5344CB8AC3E}">
        <p14:creationId xmlns:p14="http://schemas.microsoft.com/office/powerpoint/2010/main" val="296894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en-US" sz="4000" smtClean="0"/>
              <a:t>Suggestions for Reducing Stress</a:t>
            </a:r>
          </a:p>
        </p:txBody>
      </p:sp>
      <p:sp>
        <p:nvSpPr>
          <p:cNvPr id="66565" name="Rectangle 5"/>
          <p:cNvSpPr>
            <a:spLocks noGrp="1" noChangeArrowheads="1"/>
          </p:cNvSpPr>
          <p:nvPr>
            <p:ph type="body" sz="half" idx="1"/>
          </p:nvPr>
        </p:nvSpPr>
        <p:spPr/>
        <p:txBody>
          <a:bodyPr/>
          <a:lstStyle/>
          <a:p>
            <a:pPr eaLnBrk="1" hangingPunct="1">
              <a:defRPr/>
            </a:pPr>
            <a:r>
              <a:rPr lang="en-US" sz="2400" b="1" smtClean="0"/>
              <a:t>4. Get organized and take charge.</a:t>
            </a:r>
            <a:r>
              <a:rPr lang="en-US" sz="2400" smtClean="0"/>
              <a:t> Being unorganized or engaging in poor planning often leads to frustration or crisis situations, which most always leads to feeling stressed. </a:t>
            </a:r>
          </a:p>
          <a:p>
            <a:pPr lvl="1" eaLnBrk="1" hangingPunct="1">
              <a:defRPr/>
            </a:pPr>
            <a:r>
              <a:rPr lang="en-US" sz="2000" smtClean="0"/>
              <a:t>Plan your time, make a schedule, establish your priorities. </a:t>
            </a:r>
          </a:p>
        </p:txBody>
      </p:sp>
      <p:pic>
        <p:nvPicPr>
          <p:cNvPr id="17412" name="Picture 7" descr="j02305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2293938"/>
            <a:ext cx="3768725" cy="3305175"/>
          </a:xfrm>
        </p:spPr>
      </p:pic>
    </p:spTree>
    <p:extLst>
      <p:ext uri="{BB962C8B-B14F-4D97-AF65-F5344CB8AC3E}">
        <p14:creationId xmlns:p14="http://schemas.microsoft.com/office/powerpoint/2010/main" val="1462081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69635" name="Rectangle 3"/>
          <p:cNvSpPr>
            <a:spLocks noGrp="1" noChangeArrowheads="1"/>
          </p:cNvSpPr>
          <p:nvPr>
            <p:ph type="body" idx="1"/>
          </p:nvPr>
        </p:nvSpPr>
        <p:spPr/>
        <p:txBody>
          <a:bodyPr/>
          <a:lstStyle/>
          <a:p>
            <a:pPr eaLnBrk="1" hangingPunct="1">
              <a:defRPr/>
            </a:pPr>
            <a:r>
              <a:rPr lang="en-US" b="1" dirty="0" smtClean="0"/>
              <a:t>5. Take breaks, give yourself "me time."</a:t>
            </a:r>
            <a:r>
              <a:rPr lang="en-US" dirty="0" smtClean="0"/>
              <a:t> Learn that taking time to yourself for rejuvenation and relaxation is just as important as giving time to other activities. </a:t>
            </a:r>
          </a:p>
          <a:p>
            <a:pPr lvl="1" eaLnBrk="1" hangingPunct="1">
              <a:defRPr/>
            </a:pPr>
            <a:r>
              <a:rPr lang="en-US" dirty="0" smtClean="0"/>
              <a:t>At minimum, take short breaks during your busy day. </a:t>
            </a:r>
          </a:p>
        </p:txBody>
      </p:sp>
      <p:pic>
        <p:nvPicPr>
          <p:cNvPr id="18436" name="Picture 5" descr="j04044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383" y="4262487"/>
            <a:ext cx="18256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84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4000" dirty="0" smtClean="0"/>
              <a:t>Suggestions for Reducing Stress</a:t>
            </a:r>
          </a:p>
        </p:txBody>
      </p:sp>
      <p:sp>
        <p:nvSpPr>
          <p:cNvPr id="70659" name="Rectangle 3"/>
          <p:cNvSpPr>
            <a:spLocks noGrp="1" noChangeArrowheads="1"/>
          </p:cNvSpPr>
          <p:nvPr>
            <p:ph type="body" idx="1"/>
          </p:nvPr>
        </p:nvSpPr>
        <p:spPr/>
        <p:txBody>
          <a:bodyPr/>
          <a:lstStyle/>
          <a:p>
            <a:pPr eaLnBrk="1" hangingPunct="1">
              <a:defRPr/>
            </a:pPr>
            <a:r>
              <a:rPr lang="en-US" b="1" dirty="0" smtClean="0"/>
              <a:t>6. Take good care of yourself.</a:t>
            </a:r>
            <a:r>
              <a:rPr lang="en-US" dirty="0" smtClean="0"/>
              <a:t> </a:t>
            </a:r>
          </a:p>
          <a:p>
            <a:pPr eaLnBrk="1" hangingPunct="1">
              <a:defRPr/>
            </a:pPr>
            <a:r>
              <a:rPr lang="en-US" dirty="0" smtClean="0"/>
              <a:t>Eat properly, get regular rest, keep a routine.</a:t>
            </a:r>
          </a:p>
          <a:p>
            <a:pPr eaLnBrk="1" hangingPunct="1">
              <a:defRPr/>
            </a:pPr>
            <a:r>
              <a:rPr lang="en-US" dirty="0" smtClean="0"/>
              <a:t>Allow yourself to do something you enjoy each day. </a:t>
            </a:r>
          </a:p>
          <a:p>
            <a:pPr lvl="1" eaLnBrk="1" hangingPunct="1">
              <a:defRPr/>
            </a:pPr>
            <a:r>
              <a:rPr lang="en-US" dirty="0" smtClean="0"/>
              <a:t>Ironically, the time we need to take care of ourselves the most, when we are stressed, is the time we do it the least. </a:t>
            </a:r>
          </a:p>
        </p:txBody>
      </p:sp>
      <p:pic>
        <p:nvPicPr>
          <p:cNvPr id="19460" name="Picture 6" descr="j02839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6082" y="5308600"/>
            <a:ext cx="1676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12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71684" name="Rectangle 4"/>
          <p:cNvSpPr>
            <a:spLocks noGrp="1" noChangeArrowheads="1"/>
          </p:cNvSpPr>
          <p:nvPr>
            <p:ph type="body" sz="half" idx="1"/>
          </p:nvPr>
        </p:nvSpPr>
        <p:spPr>
          <a:xfrm>
            <a:off x="457200" y="1600200"/>
            <a:ext cx="4648200" cy="4530725"/>
          </a:xfrm>
        </p:spPr>
        <p:txBody>
          <a:bodyPr/>
          <a:lstStyle/>
          <a:p>
            <a:pPr eaLnBrk="1" hangingPunct="1">
              <a:lnSpc>
                <a:spcPct val="90000"/>
              </a:lnSpc>
              <a:defRPr/>
            </a:pPr>
            <a:r>
              <a:rPr lang="en-US" sz="2800" b="1" smtClean="0"/>
              <a:t>7. Learn to say "no."</a:t>
            </a:r>
            <a:r>
              <a:rPr lang="en-US" sz="2800" smtClean="0"/>
              <a:t> Learn to pick and choose which things you will say "yes" to and which things you will not.</a:t>
            </a:r>
          </a:p>
          <a:p>
            <a:pPr lvl="1" eaLnBrk="1" hangingPunct="1">
              <a:lnSpc>
                <a:spcPct val="90000"/>
              </a:lnSpc>
              <a:defRPr/>
            </a:pPr>
            <a:r>
              <a:rPr lang="en-US" sz="2400" smtClean="0"/>
              <a:t>Protect yourself by not allowing yourself to take on every request or opportunity that comes your way. </a:t>
            </a:r>
          </a:p>
        </p:txBody>
      </p:sp>
      <p:pic>
        <p:nvPicPr>
          <p:cNvPr id="20484" name="Picture 8" descr="bd100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24622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689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4000" smtClean="0"/>
              <a:t>Suggestions for Reducing Stress</a:t>
            </a:r>
          </a:p>
        </p:txBody>
      </p:sp>
      <p:sp>
        <p:nvSpPr>
          <p:cNvPr id="76805" name="Rectangle 5"/>
          <p:cNvSpPr>
            <a:spLocks noGrp="1" noChangeArrowheads="1"/>
          </p:cNvSpPr>
          <p:nvPr>
            <p:ph type="body" sz="half" idx="2"/>
          </p:nvPr>
        </p:nvSpPr>
        <p:spPr>
          <a:xfrm>
            <a:off x="4648200" y="1600200"/>
            <a:ext cx="4038600" cy="4876800"/>
          </a:xfrm>
        </p:spPr>
        <p:txBody>
          <a:bodyPr/>
          <a:lstStyle/>
          <a:p>
            <a:pPr eaLnBrk="1" hangingPunct="1">
              <a:defRPr/>
            </a:pPr>
            <a:r>
              <a:rPr lang="en-US" sz="2800" b="1" smtClean="0"/>
              <a:t>8. Get regular exercise.</a:t>
            </a:r>
            <a:r>
              <a:rPr lang="en-US" sz="2800" smtClean="0"/>
              <a:t> Exercising regularly can help relieve some symptoms of depression and stress, and help us to maintain our health.</a:t>
            </a:r>
          </a:p>
        </p:txBody>
      </p:sp>
      <p:pic>
        <p:nvPicPr>
          <p:cNvPr id="21508" name="Picture 6" descr="j0303458"/>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75903" y="2780908"/>
            <a:ext cx="1940121" cy="134687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0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 the Sensations in </a:t>
            </a:r>
            <a:br>
              <a:rPr lang="en-US" dirty="0" smtClean="0"/>
            </a:br>
            <a:r>
              <a:rPr lang="en-US" dirty="0" smtClean="0"/>
              <a:t>Your Body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Slow your breathing down with diaphragm breathing</a:t>
            </a:r>
          </a:p>
          <a:p>
            <a:pPr lvl="1"/>
            <a:r>
              <a:rPr lang="en-US" dirty="0" smtClean="0"/>
              <a:t>Increases oxygen you take in</a:t>
            </a:r>
          </a:p>
          <a:p>
            <a:pPr lvl="1"/>
            <a:r>
              <a:rPr lang="en-US" dirty="0" smtClean="0"/>
              <a:t>Slows down your heartrate too</a:t>
            </a:r>
          </a:p>
          <a:p>
            <a:pPr lvl="1"/>
            <a:r>
              <a:rPr lang="en-US" dirty="0" smtClean="0"/>
              <a:t>Stimulates vagus nerve, which can shut off cortisol</a:t>
            </a:r>
          </a:p>
          <a:p>
            <a:r>
              <a:rPr lang="en-US" dirty="0" smtClean="0"/>
              <a:t>Relax your muscles with progressive muscle relaxation</a:t>
            </a:r>
          </a:p>
          <a:p>
            <a:pPr lvl="1"/>
            <a:r>
              <a:rPr lang="en-US" dirty="0">
                <a:hlinkClick r:id="rId2"/>
              </a:rPr>
              <a:t>https://</a:t>
            </a:r>
            <a:r>
              <a:rPr lang="en-US" dirty="0" smtClean="0">
                <a:hlinkClick r:id="rId2"/>
              </a:rPr>
              <a:t>caps.byu.edu/relaxation-recordings</a:t>
            </a:r>
            <a:endParaRPr lang="en-US" dirty="0" smtClean="0"/>
          </a:p>
          <a:p>
            <a:pPr lvl="1"/>
            <a:r>
              <a:rPr lang="en-US" dirty="0">
                <a:hlinkClick r:id="rId3"/>
              </a:rPr>
              <a:t>http://www.dartmouth.edu/~</a:t>
            </a:r>
            <a:r>
              <a:rPr lang="en-US" dirty="0" smtClean="0">
                <a:hlinkClick r:id="rId3"/>
              </a:rPr>
              <a:t>healthed/relax/downloads.html</a:t>
            </a:r>
            <a:endParaRPr lang="en-US" dirty="0" smtClean="0"/>
          </a:p>
          <a:p>
            <a:pPr lvl="1"/>
            <a:r>
              <a:rPr lang="en-US" dirty="0">
                <a:hlinkClick r:id="rId4"/>
              </a:rPr>
              <a:t>http://</a:t>
            </a:r>
            <a:r>
              <a:rPr lang="en-US" dirty="0" smtClean="0">
                <a:hlinkClick r:id="rId4"/>
              </a:rPr>
              <a:t>www.innerhealthstudio.com/progressive-muscle-relaxation-exercise.html</a:t>
            </a:r>
            <a:endParaRPr lang="en-US" dirty="0" smtClean="0"/>
          </a:p>
        </p:txBody>
      </p:sp>
      <p:sp>
        <p:nvSpPr>
          <p:cNvPr id="4" name="Slide Number Placeholder 3"/>
          <p:cNvSpPr>
            <a:spLocks noGrp="1"/>
          </p:cNvSpPr>
          <p:nvPr>
            <p:ph type="sldNum" sz="quarter" idx="12"/>
          </p:nvPr>
        </p:nvSpPr>
        <p:spPr/>
        <p:txBody>
          <a:bodyPr/>
          <a:lstStyle/>
          <a:p>
            <a:fld id="{4946E84E-688E-4552-BFC0-6A4F0CE171F1}" type="slidenum">
              <a:rPr lang="en-US" smtClean="0"/>
              <a:t>37</a:t>
            </a:fld>
            <a:endParaRPr lang="en-US" dirty="0"/>
          </a:p>
        </p:txBody>
      </p:sp>
    </p:spTree>
    <p:extLst>
      <p:ext uri="{BB962C8B-B14F-4D97-AF65-F5344CB8AC3E}">
        <p14:creationId xmlns:p14="http://schemas.microsoft.com/office/powerpoint/2010/main" val="5978380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What’s Most Important</a:t>
            </a:r>
            <a:endParaRPr lang="en-US" dirty="0"/>
          </a:p>
        </p:txBody>
      </p:sp>
      <p:sp>
        <p:nvSpPr>
          <p:cNvPr id="3" name="Slide Number Placeholder 2"/>
          <p:cNvSpPr>
            <a:spLocks noGrp="1"/>
          </p:cNvSpPr>
          <p:nvPr>
            <p:ph type="sldNum" sz="quarter" idx="12"/>
          </p:nvPr>
        </p:nvSpPr>
        <p:spPr/>
        <p:txBody>
          <a:bodyPr/>
          <a:lstStyle/>
          <a:p>
            <a:fld id="{4946E84E-688E-4552-BFC0-6A4F0CE171F1}" type="slidenum">
              <a:rPr lang="en-US" smtClean="0"/>
              <a:t>38</a:t>
            </a:fld>
            <a:endParaRPr lang="en-US" dirty="0"/>
          </a:p>
        </p:txBody>
      </p:sp>
      <p:pic>
        <p:nvPicPr>
          <p:cNvPr id="4" name="Picture 2" descr="https://i1.wp.com/www.shannonburns.com/toon4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21476"/>
            <a:ext cx="5513746"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What’s Most Important</a:t>
            </a:r>
            <a:endParaRPr lang="en-US" dirty="0"/>
          </a:p>
        </p:txBody>
      </p:sp>
      <p:sp>
        <p:nvSpPr>
          <p:cNvPr id="3" name="Content Placeholder 2"/>
          <p:cNvSpPr>
            <a:spLocks noGrp="1"/>
          </p:cNvSpPr>
          <p:nvPr>
            <p:ph idx="1"/>
          </p:nvPr>
        </p:nvSpPr>
        <p:spPr/>
        <p:txBody>
          <a:bodyPr/>
          <a:lstStyle/>
          <a:p>
            <a:r>
              <a:rPr lang="en-US" dirty="0" smtClean="0"/>
              <a:t>DON’T try to do </a:t>
            </a:r>
            <a:r>
              <a:rPr lang="en-US" u="sng" dirty="0" smtClean="0"/>
              <a:t>all</a:t>
            </a:r>
            <a:r>
              <a:rPr lang="en-US" dirty="0" smtClean="0"/>
              <a:t> of these things</a:t>
            </a:r>
          </a:p>
          <a:p>
            <a:pPr lvl="1"/>
            <a:r>
              <a:rPr lang="en-US" dirty="0" smtClean="0"/>
              <a:t>That would be overwhelming</a:t>
            </a:r>
          </a:p>
          <a:p>
            <a:pPr lvl="1"/>
            <a:r>
              <a:rPr lang="en-US" dirty="0" smtClean="0"/>
              <a:t>That would make you feel </a:t>
            </a:r>
            <a:r>
              <a:rPr lang="en-US" u="sng" dirty="0" smtClean="0"/>
              <a:t>more</a:t>
            </a:r>
            <a:r>
              <a:rPr lang="en-US" dirty="0" smtClean="0"/>
              <a:t> stressed</a:t>
            </a:r>
          </a:p>
          <a:p>
            <a:pPr lvl="1"/>
            <a:r>
              <a:rPr lang="en-US" dirty="0" smtClean="0"/>
              <a:t>And that’s not our goal!</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39</a:t>
            </a:fld>
            <a:endParaRPr lang="en-US" dirty="0"/>
          </a:p>
        </p:txBody>
      </p:sp>
    </p:spTree>
    <p:extLst>
      <p:ext uri="{BB962C8B-B14F-4D97-AF65-F5344CB8AC3E}">
        <p14:creationId xmlns:p14="http://schemas.microsoft.com/office/powerpoint/2010/main" val="134288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How “Well” Are You?</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dirty="0" smtClean="0"/>
              <a:t>What does wellness look like?</a:t>
            </a:r>
          </a:p>
          <a:p>
            <a:pPr lvl="2"/>
            <a:r>
              <a:rPr lang="en-US" dirty="0" smtClean="0"/>
              <a:t>Social wellness</a:t>
            </a:r>
          </a:p>
          <a:p>
            <a:pPr lvl="2"/>
            <a:r>
              <a:rPr lang="en-US" dirty="0" smtClean="0"/>
              <a:t>Emotional wellness</a:t>
            </a:r>
          </a:p>
          <a:p>
            <a:pPr lvl="2"/>
            <a:r>
              <a:rPr lang="en-US" dirty="0" smtClean="0"/>
              <a:t>Spiritual wellness</a:t>
            </a:r>
          </a:p>
          <a:p>
            <a:pPr lvl="2"/>
            <a:r>
              <a:rPr lang="en-US" dirty="0" smtClean="0"/>
              <a:t>Environmental wellness</a:t>
            </a:r>
          </a:p>
          <a:p>
            <a:pPr lvl="2"/>
            <a:r>
              <a:rPr lang="en-US" dirty="0" smtClean="0"/>
              <a:t>Occupational wellness</a:t>
            </a:r>
          </a:p>
          <a:p>
            <a:pPr lvl="2"/>
            <a:r>
              <a:rPr lang="en-US" dirty="0" smtClean="0"/>
              <a:t>Intellectual wellness</a:t>
            </a:r>
          </a:p>
          <a:p>
            <a:pPr lvl="2"/>
            <a:r>
              <a:rPr lang="en-US" dirty="0" smtClean="0"/>
              <a:t>Physical wellness</a:t>
            </a:r>
          </a:p>
          <a:p>
            <a:pPr lvl="2"/>
            <a:r>
              <a:rPr lang="en-US" dirty="0" smtClean="0"/>
              <a:t>Creative wellness</a:t>
            </a:r>
          </a:p>
          <a:p>
            <a:pPr lvl="2"/>
            <a:r>
              <a:rPr lang="en-US" dirty="0" smtClean="0"/>
              <a:t>Financial wellness</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4</a:t>
            </a:fld>
            <a:endParaRPr lang="en-US" dirty="0"/>
          </a:p>
        </p:txBody>
      </p:sp>
    </p:spTree>
    <p:extLst>
      <p:ext uri="{BB962C8B-B14F-4D97-AF65-F5344CB8AC3E}">
        <p14:creationId xmlns:p14="http://schemas.microsoft.com/office/powerpoint/2010/main" val="3285131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What’s Most Important</a:t>
            </a:r>
          </a:p>
        </p:txBody>
      </p:sp>
      <p:sp>
        <p:nvSpPr>
          <p:cNvPr id="3" name="Content Placeholder 2"/>
          <p:cNvSpPr>
            <a:spLocks noGrp="1"/>
          </p:cNvSpPr>
          <p:nvPr>
            <p:ph idx="1"/>
          </p:nvPr>
        </p:nvSpPr>
        <p:spPr/>
        <p:txBody>
          <a:bodyPr/>
          <a:lstStyle/>
          <a:p>
            <a:r>
              <a:rPr lang="en-US" dirty="0" smtClean="0"/>
              <a:t>Make </a:t>
            </a:r>
            <a:r>
              <a:rPr lang="en-US" b="1" u="sng" dirty="0" smtClean="0"/>
              <a:t>one small change</a:t>
            </a:r>
          </a:p>
          <a:p>
            <a:pPr lvl="1"/>
            <a:r>
              <a:rPr lang="en-US" dirty="0" smtClean="0"/>
              <a:t>Pick what is best or easiest for you and try it</a:t>
            </a:r>
          </a:p>
          <a:p>
            <a:pPr lvl="1"/>
            <a:r>
              <a:rPr lang="en-US" dirty="0" smtClean="0"/>
              <a:t>Note any improvements in how you feel afterwards</a:t>
            </a:r>
          </a:p>
          <a:p>
            <a:pPr lvl="1"/>
            <a:r>
              <a:rPr lang="en-US" dirty="0" smtClean="0"/>
              <a:t>Feel good about your ability to make some progress</a:t>
            </a:r>
          </a:p>
          <a:p>
            <a:pPr lvl="1"/>
            <a:r>
              <a:rPr lang="en-US" dirty="0" smtClean="0"/>
              <a:t>Decide if you want/need to make another change</a:t>
            </a:r>
          </a:p>
          <a:p>
            <a:pPr lvl="1"/>
            <a:r>
              <a:rPr lang="en-US" dirty="0" smtClean="0"/>
              <a:t>Repeat</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40</a:t>
            </a:fld>
            <a:endParaRPr lang="en-US" dirty="0"/>
          </a:p>
        </p:txBody>
      </p:sp>
    </p:spTree>
    <p:extLst>
      <p:ext uri="{BB962C8B-B14F-4D97-AF65-F5344CB8AC3E}">
        <p14:creationId xmlns:p14="http://schemas.microsoft.com/office/powerpoint/2010/main" val="1306714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en-US" altLang="en-US" smtClean="0"/>
              <a:t>Get Started</a:t>
            </a:r>
          </a:p>
        </p:txBody>
      </p:sp>
      <p:sp>
        <p:nvSpPr>
          <p:cNvPr id="19459" name="Content Placeholder 2"/>
          <p:cNvSpPr>
            <a:spLocks noGrp="1" noChangeArrowheads="1"/>
          </p:cNvSpPr>
          <p:nvPr>
            <p:ph idx="1"/>
          </p:nvPr>
        </p:nvSpPr>
        <p:spPr>
          <a:xfrm>
            <a:off x="457200" y="1310054"/>
            <a:ext cx="8229600" cy="4816109"/>
          </a:xfrm>
        </p:spPr>
        <p:txBody>
          <a:bodyPr>
            <a:normAutofit fontScale="85000" lnSpcReduction="20000"/>
          </a:bodyPr>
          <a:lstStyle/>
          <a:p>
            <a:r>
              <a:rPr lang="en-US" altLang="en-US" dirty="0" smtClean="0"/>
              <a:t>Employees covered on a USG healthcare plan or </a:t>
            </a:r>
            <a:r>
              <a:rPr lang="en-US" altLang="en-US" dirty="0" err="1" smtClean="0"/>
              <a:t>elidgible</a:t>
            </a:r>
            <a:endParaRPr lang="en-US" altLang="en-US" dirty="0" smtClean="0"/>
          </a:p>
          <a:p>
            <a:endParaRPr lang="en-US" altLang="en-US" dirty="0" smtClean="0"/>
          </a:p>
          <a:p>
            <a:r>
              <a:rPr lang="en-US" altLang="en-US" dirty="0" smtClean="0"/>
              <a:t>Visit </a:t>
            </a:r>
            <a:r>
              <a:rPr lang="en-US" altLang="en-US" dirty="0" smtClean="0">
                <a:hlinkClick r:id="rId2"/>
              </a:rPr>
              <a:t>oneusgconnect.usg.edu</a:t>
            </a:r>
            <a:endParaRPr lang="en-US" altLang="en-US" dirty="0" smtClean="0"/>
          </a:p>
          <a:p>
            <a:pPr lvl="1"/>
            <a:r>
              <a:rPr lang="en-US" altLang="en-US" dirty="0" smtClean="0"/>
              <a:t>Log on under Manage My Benefits</a:t>
            </a:r>
          </a:p>
          <a:p>
            <a:pPr lvl="1"/>
            <a:r>
              <a:rPr lang="en-US" altLang="en-US" dirty="0" smtClean="0"/>
              <a:t>Click on Well-being</a:t>
            </a:r>
          </a:p>
          <a:p>
            <a:pPr lvl="2"/>
            <a:r>
              <a:rPr lang="en-US" altLang="en-US" dirty="0" smtClean="0"/>
              <a:t>How to update your contact information:</a:t>
            </a:r>
          </a:p>
          <a:p>
            <a:pPr lvl="3"/>
            <a:r>
              <a:rPr lang="en-US" altLang="en-US" dirty="0" smtClean="0"/>
              <a:t>Self-service payroll system or contact your HR office.</a:t>
            </a:r>
          </a:p>
          <a:p>
            <a:endParaRPr lang="en-US" altLang="en-US" dirty="0" smtClean="0"/>
          </a:p>
          <a:p>
            <a:r>
              <a:rPr lang="en-US" altLang="en-US" dirty="0" smtClean="0"/>
              <a:t>Covered spouses: </a:t>
            </a:r>
            <a:r>
              <a:rPr lang="en-US" altLang="en-US" dirty="0" smtClean="0">
                <a:hlinkClick r:id="rId3"/>
              </a:rPr>
              <a:t>ourwellbeing.usg.edu</a:t>
            </a:r>
            <a:r>
              <a:rPr lang="en-US" altLang="en-US" dirty="0" smtClean="0"/>
              <a:t> </a:t>
            </a:r>
          </a:p>
          <a:p>
            <a:pPr lvl="1"/>
            <a:r>
              <a:rPr lang="en-US" altLang="en-US" dirty="0" smtClean="0"/>
              <a:t>Activate your account to get started</a:t>
            </a:r>
          </a:p>
          <a:p>
            <a:pPr lvl="1"/>
            <a:r>
              <a:rPr lang="en-US" altLang="en-US" dirty="0" smtClean="0"/>
              <a:t>First name, Last name, Date of birth</a:t>
            </a:r>
          </a:p>
          <a:p>
            <a:pPr lvl="1"/>
            <a:r>
              <a:rPr lang="en-US" altLang="en-US" dirty="0" smtClean="0"/>
              <a:t>Receive verification code</a:t>
            </a:r>
          </a:p>
        </p:txBody>
      </p:sp>
      <p:pic>
        <p:nvPicPr>
          <p:cNvPr id="1946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092325"/>
            <a:ext cx="20097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792904"/>
            <a:ext cx="235902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5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ESPYR-Employee Assistance Program</a:t>
            </a:r>
            <a:endParaRPr lang="en-US" dirty="0"/>
          </a:p>
        </p:txBody>
      </p:sp>
      <p:sp>
        <p:nvSpPr>
          <p:cNvPr id="3" name="Content Placeholder 2"/>
          <p:cNvSpPr>
            <a:spLocks noGrp="1"/>
          </p:cNvSpPr>
          <p:nvPr>
            <p:ph idx="1"/>
          </p:nvPr>
        </p:nvSpPr>
        <p:spPr/>
        <p:txBody>
          <a:bodyPr/>
          <a:lstStyle/>
          <a:p>
            <a:r>
              <a:rPr lang="en-US" dirty="0" smtClean="0"/>
              <a:t>ESPYR.com Password: </a:t>
            </a:r>
            <a:r>
              <a:rPr lang="en-US" dirty="0" err="1" smtClean="0"/>
              <a:t>USGcares</a:t>
            </a:r>
            <a:endParaRPr lang="en-US" dirty="0" smtClean="0"/>
          </a:p>
          <a:p>
            <a:r>
              <a:rPr lang="en-US" dirty="0" smtClean="0"/>
              <a:t>Assessments: The Resilience Scale, wellbeing assessment, perceived stress scale</a:t>
            </a:r>
          </a:p>
          <a:p>
            <a:pPr marL="0" indent="0">
              <a:buNone/>
            </a:pPr>
            <a:endParaRPr lang="en-US" dirty="0" smtClean="0"/>
          </a:p>
          <a:p>
            <a:r>
              <a:rPr lang="en-US" dirty="0" smtClean="0"/>
              <a:t>A few of the many webinars: The Power of Positive </a:t>
            </a:r>
            <a:r>
              <a:rPr lang="en-US" dirty="0"/>
              <a:t>Self-Talk, Minimizing Worry to Maximize Your </a:t>
            </a:r>
            <a:r>
              <a:rPr lang="en-US" dirty="0" smtClean="0"/>
              <a:t>Life and Finding </a:t>
            </a:r>
            <a:r>
              <a:rPr lang="en-US" dirty="0"/>
              <a:t>Y</a:t>
            </a:r>
            <a:r>
              <a:rPr lang="en-US" dirty="0" smtClean="0"/>
              <a:t>our Balance</a:t>
            </a:r>
          </a:p>
          <a:p>
            <a:endParaRPr lang="en-US" dirty="0" smtClean="0"/>
          </a:p>
        </p:txBody>
      </p:sp>
    </p:spTree>
    <p:extLst>
      <p:ext uri="{BB962C8B-B14F-4D97-AF65-F5344CB8AC3E}">
        <p14:creationId xmlns:p14="http://schemas.microsoft.com/office/powerpoint/2010/main" val="1540518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Thank you all for attending!</a:t>
            </a:r>
          </a:p>
          <a:p>
            <a:r>
              <a:rPr lang="en-US" dirty="0" smtClean="0"/>
              <a:t>Be sure to sign in if you already have not done so, resources will be sent to </a:t>
            </a:r>
            <a:r>
              <a:rPr lang="en-US" smtClean="0"/>
              <a:t>you electronically. </a:t>
            </a:r>
            <a:endParaRPr lang="en-US"/>
          </a:p>
        </p:txBody>
      </p:sp>
    </p:spTree>
    <p:extLst>
      <p:ext uri="{BB962C8B-B14F-4D97-AF65-F5344CB8AC3E}">
        <p14:creationId xmlns:p14="http://schemas.microsoft.com/office/powerpoint/2010/main" val="207913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Balanced “Wheel of Wellness”</a:t>
            </a:r>
            <a:endParaRPr lang="en-US" dirty="0"/>
          </a:p>
        </p:txBody>
      </p:sp>
      <p:sp>
        <p:nvSpPr>
          <p:cNvPr id="4" name="Slide Number Placeholder 3"/>
          <p:cNvSpPr>
            <a:spLocks noGrp="1"/>
          </p:cNvSpPr>
          <p:nvPr>
            <p:ph type="sldNum" sz="quarter" idx="12"/>
          </p:nvPr>
        </p:nvSpPr>
        <p:spPr/>
        <p:txBody>
          <a:bodyPr/>
          <a:lstStyle/>
          <a:p>
            <a:fld id="{4946E84E-688E-4552-BFC0-6A4F0CE171F1}" type="slidenum">
              <a:rPr lang="en-US" smtClean="0"/>
              <a:t>5</a:t>
            </a:fld>
            <a:endParaRPr lang="en-US" dirty="0"/>
          </a:p>
        </p:txBody>
      </p:sp>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5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Wellness</a:t>
            </a:r>
            <a:endParaRPr lang="en-US" dirty="0"/>
          </a:p>
        </p:txBody>
      </p:sp>
      <p:sp>
        <p:nvSpPr>
          <p:cNvPr id="3" name="Content Placeholder 2"/>
          <p:cNvSpPr>
            <a:spLocks noGrp="1"/>
          </p:cNvSpPr>
          <p:nvPr>
            <p:ph idx="1"/>
          </p:nvPr>
        </p:nvSpPr>
        <p:spPr/>
        <p:txBody>
          <a:bodyPr/>
          <a:lstStyle/>
          <a:p>
            <a:r>
              <a:rPr lang="en-US" dirty="0" smtClean="0"/>
              <a:t>What does it mean if your wheel isn’t balanced?</a:t>
            </a:r>
          </a:p>
          <a:p>
            <a:pPr marL="0" indent="0">
              <a:buNone/>
            </a:pPr>
            <a:endParaRPr lang="en-US" dirty="0" smtClean="0"/>
          </a:p>
          <a:p>
            <a:pPr lvl="1"/>
            <a:r>
              <a:rPr lang="en-US" dirty="0" smtClean="0"/>
              <a:t>Something is missing</a:t>
            </a:r>
          </a:p>
          <a:p>
            <a:pPr lvl="1"/>
            <a:r>
              <a:rPr lang="en-US" dirty="0" smtClean="0"/>
              <a:t>There are hurdles</a:t>
            </a:r>
          </a:p>
          <a:p>
            <a:pPr lvl="1"/>
            <a:r>
              <a:rPr lang="en-US" dirty="0" smtClean="0"/>
              <a:t>This can produce stress</a:t>
            </a:r>
          </a:p>
        </p:txBody>
      </p:sp>
      <p:sp>
        <p:nvSpPr>
          <p:cNvPr id="4" name="Slide Number Placeholder 3"/>
          <p:cNvSpPr>
            <a:spLocks noGrp="1"/>
          </p:cNvSpPr>
          <p:nvPr>
            <p:ph type="sldNum" sz="quarter" idx="12"/>
          </p:nvPr>
        </p:nvSpPr>
        <p:spPr/>
        <p:txBody>
          <a:bodyPr/>
          <a:lstStyle/>
          <a:p>
            <a:fld id="{4946E84E-688E-4552-BFC0-6A4F0CE171F1}" type="slidenum">
              <a:rPr lang="en-US" smtClean="0"/>
              <a:t>6</a:t>
            </a:fld>
            <a:endParaRPr lang="en-US" dirty="0"/>
          </a:p>
        </p:txBody>
      </p:sp>
    </p:spTree>
    <p:extLst>
      <p:ext uri="{BB962C8B-B14F-4D97-AF65-F5344CB8AC3E}">
        <p14:creationId xmlns:p14="http://schemas.microsoft.com/office/powerpoint/2010/main" val="315128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b="1" dirty="0" smtClean="0"/>
              <a:t>Why Do We "Stress Out"?</a:t>
            </a:r>
          </a:p>
        </p:txBody>
      </p:sp>
      <p:sp>
        <p:nvSpPr>
          <p:cNvPr id="52227" name="Rectangle 3"/>
          <p:cNvSpPr>
            <a:spLocks noGrp="1" noChangeArrowheads="1"/>
          </p:cNvSpPr>
          <p:nvPr>
            <p:ph type="body" sz="half" idx="1"/>
          </p:nvPr>
        </p:nvSpPr>
        <p:spPr/>
        <p:txBody>
          <a:bodyPr/>
          <a:lstStyle/>
          <a:p>
            <a:pPr eaLnBrk="1" hangingPunct="1">
              <a:defRPr/>
            </a:pPr>
            <a:r>
              <a:rPr lang="en-US" sz="2800" dirty="0" smtClean="0"/>
              <a:t>For two major reasons:</a:t>
            </a:r>
          </a:p>
          <a:p>
            <a:pPr lvl="1" eaLnBrk="1" hangingPunct="1">
              <a:defRPr/>
            </a:pPr>
            <a:r>
              <a:rPr lang="en-US" sz="2400" dirty="0" smtClean="0"/>
              <a:t>We </a:t>
            </a:r>
            <a:r>
              <a:rPr lang="en-US" sz="2400" i="1" dirty="0" smtClean="0"/>
              <a:t>perceive</a:t>
            </a:r>
            <a:r>
              <a:rPr lang="en-US" sz="2400" dirty="0" smtClean="0"/>
              <a:t> a situation as dangerous, difficult, or painful. </a:t>
            </a:r>
          </a:p>
          <a:p>
            <a:pPr lvl="1" eaLnBrk="1" hangingPunct="1">
              <a:defRPr/>
            </a:pPr>
            <a:r>
              <a:rPr lang="en-US" sz="2400" dirty="0" smtClean="0"/>
              <a:t>We don't believe we have the </a:t>
            </a:r>
            <a:r>
              <a:rPr lang="en-US" sz="2400" i="1" dirty="0" smtClean="0"/>
              <a:t>resources</a:t>
            </a:r>
            <a:r>
              <a:rPr lang="en-US" sz="2400" dirty="0" smtClean="0"/>
              <a:t> to cope. </a:t>
            </a:r>
          </a:p>
        </p:txBody>
      </p:sp>
      <p:pic>
        <p:nvPicPr>
          <p:cNvPr id="11268" name="Picture 6" descr="j0399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351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0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8229600" cy="1139825"/>
          </a:xfrm>
        </p:spPr>
        <p:txBody>
          <a:bodyPr/>
          <a:lstStyle/>
          <a:p>
            <a:pPr eaLnBrk="1" hangingPunct="1">
              <a:defRPr/>
            </a:pPr>
            <a:r>
              <a:rPr lang="en-US" dirty="0" smtClean="0"/>
              <a:t>What is Stressful to You?</a:t>
            </a:r>
          </a:p>
        </p:txBody>
      </p:sp>
      <p:graphicFrame>
        <p:nvGraphicFramePr>
          <p:cNvPr id="49383" name="Group 231"/>
          <p:cNvGraphicFramePr>
            <a:graphicFrameLocks noGrp="1"/>
          </p:cNvGraphicFramePr>
          <p:nvPr>
            <p:ph type="tbl" idx="1"/>
            <p:extLst>
              <p:ext uri="{D42A27DB-BD31-4B8C-83A1-F6EECF244321}">
                <p14:modId xmlns:p14="http://schemas.microsoft.com/office/powerpoint/2010/main" val="337399095"/>
              </p:ext>
            </p:extLst>
          </p:nvPr>
        </p:nvGraphicFramePr>
        <p:xfrm>
          <a:off x="457200" y="1168925"/>
          <a:ext cx="8153400" cy="5071620"/>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5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Work</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Roommate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Legal matters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5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Classes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Childcare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Mental health</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5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Studying</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Finances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Law violation</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7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Relationship with partner</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Appearance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Spiritual/Religious issues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7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Relationship with family</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Times New Roman" pitchFamily="18" charset="0"/>
                        </a:rPr>
                        <a:t>Physical Health</a:t>
                      </a:r>
                      <a:endParaRPr kumimoji="0" lang="en-US" sz="18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Major/Career decisions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7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Relationship with friends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Not “fitting in”</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Attitudes/thoughts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6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Trauma</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Getting married</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Buying a house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7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Change in residence</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Change to a new school</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Change in amount of recreation</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939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Change in amount of social activities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Verdana" pitchFamily="34" charset="0"/>
                          <a:cs typeface="Times New Roman" pitchFamily="18" charset="0"/>
                        </a:rPr>
                        <a:t>Change in eating habits</a:t>
                      </a:r>
                      <a:endParaRPr kumimoji="0" lang="en-US" sz="1800" b="1" i="0" u="none" strike="noStrike" cap="none" normalizeH="0" baseline="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Verdana" pitchFamily="34" charset="0"/>
                          <a:cs typeface="Times New Roman" pitchFamily="18" charset="0"/>
                        </a:rPr>
                        <a:t>Death of friend/</a:t>
                      </a:r>
                      <a:r>
                        <a:rPr kumimoji="0" lang="en-US" sz="1800" b="1" i="0" u="none" strike="noStrike" cap="none" normalizeH="0" baseline="0" dirty="0" smtClean="0">
                          <a:ln>
                            <a:noFill/>
                          </a:ln>
                          <a:solidFill>
                            <a:schemeClr val="bg1">
                              <a:lumMod val="95000"/>
                            </a:schemeClr>
                          </a:solidFill>
                          <a:effectLst/>
                          <a:latin typeface="Verdana" pitchFamily="34" charset="0"/>
                          <a:cs typeface="Times New Roman" pitchFamily="18" charset="0"/>
                        </a:rPr>
                        <a:t>family member</a:t>
                      </a:r>
                      <a:endParaRPr kumimoji="0" lang="en-US" sz="1800" b="1" i="0" u="none" strike="noStrike" cap="none" normalizeH="0" baseline="0" dirty="0" smtClean="0">
                        <a:ln>
                          <a:noFill/>
                        </a:ln>
                        <a:solidFill>
                          <a:schemeClr val="bg1">
                            <a:lumMod val="95000"/>
                          </a:schemeClr>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1437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Stress Is Important</a:t>
            </a:r>
            <a:endParaRPr lang="en-US" dirty="0"/>
          </a:p>
        </p:txBody>
      </p:sp>
      <p:sp>
        <p:nvSpPr>
          <p:cNvPr id="3" name="Content Placeholder 2"/>
          <p:cNvSpPr>
            <a:spLocks noGrp="1"/>
          </p:cNvSpPr>
          <p:nvPr>
            <p:ph idx="1"/>
          </p:nvPr>
        </p:nvSpPr>
        <p:spPr/>
        <p:txBody>
          <a:bodyPr>
            <a:normAutofit/>
          </a:bodyPr>
          <a:lstStyle/>
          <a:p>
            <a:r>
              <a:rPr lang="en-US" dirty="0" smtClean="0"/>
              <a:t>The role of stress in cardiac health</a:t>
            </a:r>
          </a:p>
          <a:p>
            <a:pPr lvl="1"/>
            <a:r>
              <a:rPr lang="en-US" dirty="0"/>
              <a:t>Long-term stress has been related to 1.5x excess risk of developing coronary heart disease.</a:t>
            </a:r>
            <a:endParaRPr lang="en-US" sz="1600" dirty="0"/>
          </a:p>
          <a:p>
            <a:pPr lvl="1"/>
            <a:r>
              <a:rPr lang="en-US" dirty="0" smtClean="0"/>
              <a:t>Acute </a:t>
            </a:r>
            <a:r>
              <a:rPr lang="en-US" dirty="0"/>
              <a:t>and chronic stressors increase cardiovascular disease risk and progression by affecting the immune system, endocrine system, and metabolism</a:t>
            </a:r>
            <a:endParaRPr lang="en-US" dirty="0" smtClean="0"/>
          </a:p>
        </p:txBody>
      </p:sp>
      <p:sp>
        <p:nvSpPr>
          <p:cNvPr id="4" name="Slide Number Placeholder 3"/>
          <p:cNvSpPr>
            <a:spLocks noGrp="1"/>
          </p:cNvSpPr>
          <p:nvPr>
            <p:ph type="sldNum" sz="quarter" idx="12"/>
          </p:nvPr>
        </p:nvSpPr>
        <p:spPr/>
        <p:txBody>
          <a:bodyPr/>
          <a:lstStyle/>
          <a:p>
            <a:fld id="{4946E84E-688E-4552-BFC0-6A4F0CE171F1}" type="slidenum">
              <a:rPr lang="en-US" smtClean="0"/>
              <a:t>9</a:t>
            </a:fld>
            <a:endParaRPr lang="en-US" dirty="0"/>
          </a:p>
        </p:txBody>
      </p:sp>
    </p:spTree>
    <p:extLst>
      <p:ext uri="{BB962C8B-B14F-4D97-AF65-F5344CB8AC3E}">
        <p14:creationId xmlns:p14="http://schemas.microsoft.com/office/powerpoint/2010/main" val="1250831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TotalTime>
  <Words>2098</Words>
  <Application>Microsoft Office PowerPoint</Application>
  <PresentationFormat>On-screen Show (4:3)</PresentationFormat>
  <Paragraphs>293</Paragraphs>
  <Slides>43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Verdana</vt:lpstr>
      <vt:lpstr>Office Theme</vt:lpstr>
      <vt:lpstr>Managing Stress Resources  Dessi Beagle (Tzankova), Your Employee Wellness Coordinator  </vt:lpstr>
      <vt:lpstr>Objectives </vt:lpstr>
      <vt:lpstr>Disclaimer</vt:lpstr>
      <vt:lpstr>How “Well” Are You?</vt:lpstr>
      <vt:lpstr>A Balanced “Wheel of Wellness”</vt:lpstr>
      <vt:lpstr>Gaps in Wellness</vt:lpstr>
      <vt:lpstr>Why Do We "Stress Out"?</vt:lpstr>
      <vt:lpstr>What is Stressful to You?</vt:lpstr>
      <vt:lpstr>Why Stress Is Important</vt:lpstr>
      <vt:lpstr>Why Stress Is Important</vt:lpstr>
      <vt:lpstr>Why Stress Is Important</vt:lpstr>
      <vt:lpstr>What IS Stress?</vt:lpstr>
      <vt:lpstr>Why Stress Is Important</vt:lpstr>
      <vt:lpstr>Where Does Stress Come From?</vt:lpstr>
      <vt:lpstr>Examples of Stress</vt:lpstr>
      <vt:lpstr>Is Stress Good or Bad?</vt:lpstr>
      <vt:lpstr>What Can Stress Do To Us?</vt:lpstr>
      <vt:lpstr>Physical Symptoms</vt:lpstr>
      <vt:lpstr>Emotional Symptoms</vt:lpstr>
      <vt:lpstr>Cognitive Symptoms</vt:lpstr>
      <vt:lpstr>Behavioral Symptoms</vt:lpstr>
      <vt:lpstr>Why Does Stress Work This Way?</vt:lpstr>
      <vt:lpstr>Impact of Cortisol</vt:lpstr>
      <vt:lpstr>Okay, Stress Is Bad.  But What Can We Do About it?</vt:lpstr>
      <vt:lpstr>Step One: Try to Decrease Amount of Stress in Your Life</vt:lpstr>
      <vt:lpstr>Four A’s</vt:lpstr>
      <vt:lpstr>Complete Four A’s Activity</vt:lpstr>
      <vt:lpstr> Counter Your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Suggestions for Reducing Stress</vt:lpstr>
      <vt:lpstr>Alter the Sensations in  Your Body</vt:lpstr>
      <vt:lpstr>Here’s What’s Most Important</vt:lpstr>
      <vt:lpstr>Here’s What’s Most Important</vt:lpstr>
      <vt:lpstr>Here’s What’s Most Important</vt:lpstr>
      <vt:lpstr>Get Started</vt:lpstr>
      <vt:lpstr>ESPYR-Employee Assistance Program</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Dessi Beagle</dc:creator>
  <cp:lastModifiedBy>Dessislava Tzankova</cp:lastModifiedBy>
  <cp:revision>30</cp:revision>
  <dcterms:created xsi:type="dcterms:W3CDTF">2013-01-12T18:28:24Z</dcterms:created>
  <dcterms:modified xsi:type="dcterms:W3CDTF">2019-04-17T18:22:19Z</dcterms:modified>
</cp:coreProperties>
</file>